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5"/>
  </p:notesMasterIdLst>
  <p:sldIdLst>
    <p:sldId id="2503" r:id="rId2"/>
    <p:sldId id="2504" r:id="rId3"/>
    <p:sldId id="967" r:id="rId4"/>
    <p:sldId id="835" r:id="rId5"/>
    <p:sldId id="859" r:id="rId6"/>
    <p:sldId id="869" r:id="rId7"/>
    <p:sldId id="1109" r:id="rId8"/>
    <p:sldId id="870" r:id="rId9"/>
    <p:sldId id="1110" r:id="rId10"/>
    <p:sldId id="871" r:id="rId11"/>
    <p:sldId id="1112" r:id="rId12"/>
    <p:sldId id="1111" r:id="rId13"/>
    <p:sldId id="1113" r:id="rId14"/>
    <p:sldId id="976" r:id="rId15"/>
    <p:sldId id="1115" r:id="rId16"/>
    <p:sldId id="1114" r:id="rId17"/>
    <p:sldId id="873" r:id="rId18"/>
    <p:sldId id="1116" r:id="rId19"/>
    <p:sldId id="874" r:id="rId20"/>
    <p:sldId id="1118" r:id="rId21"/>
    <p:sldId id="1117" r:id="rId22"/>
    <p:sldId id="875" r:id="rId23"/>
    <p:sldId id="1120" r:id="rId24"/>
    <p:sldId id="1119" r:id="rId25"/>
    <p:sldId id="876" r:id="rId26"/>
    <p:sldId id="1121" r:id="rId27"/>
    <p:sldId id="878" r:id="rId28"/>
    <p:sldId id="1123" r:id="rId29"/>
    <p:sldId id="1122" r:id="rId30"/>
    <p:sldId id="877" r:id="rId31"/>
    <p:sldId id="1125" r:id="rId32"/>
    <p:sldId id="1124" r:id="rId33"/>
    <p:sldId id="1126" r:id="rId34"/>
    <p:sldId id="879" r:id="rId35"/>
    <p:sldId id="1128" r:id="rId36"/>
    <p:sldId id="1127" r:id="rId37"/>
    <p:sldId id="1129" r:id="rId38"/>
    <p:sldId id="1130" r:id="rId39"/>
    <p:sldId id="881" r:id="rId40"/>
    <p:sldId id="1131" r:id="rId41"/>
    <p:sldId id="883" r:id="rId42"/>
    <p:sldId id="1133" r:id="rId43"/>
    <p:sldId id="1134" r:id="rId44"/>
    <p:sldId id="884" r:id="rId45"/>
    <p:sldId id="1136" r:id="rId46"/>
    <p:sldId id="1135" r:id="rId47"/>
    <p:sldId id="885" r:id="rId48"/>
    <p:sldId id="1138" r:id="rId49"/>
    <p:sldId id="1137" r:id="rId50"/>
    <p:sldId id="1139" r:id="rId51"/>
    <p:sldId id="886" r:id="rId52"/>
    <p:sldId id="887" r:id="rId53"/>
    <p:sldId id="1141" r:id="rId54"/>
    <p:sldId id="1140" r:id="rId55"/>
    <p:sldId id="888" r:id="rId56"/>
    <p:sldId id="1143" r:id="rId57"/>
    <p:sldId id="1142" r:id="rId58"/>
    <p:sldId id="889" r:id="rId59"/>
    <p:sldId id="1145" r:id="rId60"/>
    <p:sldId id="1144" r:id="rId61"/>
    <p:sldId id="891" r:id="rId62"/>
    <p:sldId id="1146" r:id="rId63"/>
    <p:sldId id="1147" r:id="rId64"/>
    <p:sldId id="890" r:id="rId65"/>
    <p:sldId id="894" r:id="rId66"/>
    <p:sldId id="1154" r:id="rId67"/>
    <p:sldId id="1153" r:id="rId68"/>
    <p:sldId id="895" r:id="rId69"/>
    <p:sldId id="1156" r:id="rId70"/>
    <p:sldId id="1155" r:id="rId71"/>
    <p:sldId id="2297" r:id="rId72"/>
    <p:sldId id="2434" r:id="rId73"/>
    <p:sldId id="2436" r:id="rId74"/>
    <p:sldId id="2435" r:id="rId75"/>
    <p:sldId id="2437" r:id="rId76"/>
    <p:sldId id="2438" r:id="rId77"/>
    <p:sldId id="2439" r:id="rId78"/>
    <p:sldId id="2440" r:id="rId79"/>
    <p:sldId id="2441" r:id="rId80"/>
    <p:sldId id="2299" r:id="rId81"/>
    <p:sldId id="2300" r:id="rId82"/>
    <p:sldId id="2442" r:id="rId83"/>
    <p:sldId id="2301" r:id="rId84"/>
    <p:sldId id="2443" r:id="rId85"/>
    <p:sldId id="2444" r:id="rId86"/>
    <p:sldId id="2445" r:id="rId87"/>
    <p:sldId id="2458" r:id="rId88"/>
    <p:sldId id="2446" r:id="rId89"/>
    <p:sldId id="2447" r:id="rId90"/>
    <p:sldId id="2448" r:id="rId91"/>
    <p:sldId id="2459" r:id="rId92"/>
    <p:sldId id="2449" r:id="rId93"/>
    <p:sldId id="2460" r:id="rId94"/>
    <p:sldId id="2450" r:id="rId95"/>
    <p:sldId id="2451" r:id="rId96"/>
    <p:sldId id="2452" r:id="rId97"/>
    <p:sldId id="2461" r:id="rId98"/>
    <p:sldId id="2453" r:id="rId99"/>
    <p:sldId id="2454" r:id="rId100"/>
    <p:sldId id="2462" r:id="rId101"/>
    <p:sldId id="2473" r:id="rId102"/>
    <p:sldId id="2474" r:id="rId103"/>
    <p:sldId id="2475" r:id="rId104"/>
    <p:sldId id="2476" r:id="rId105"/>
    <p:sldId id="2477" r:id="rId106"/>
    <p:sldId id="2478" r:id="rId107"/>
    <p:sldId id="2479" r:id="rId108"/>
    <p:sldId id="2480" r:id="rId109"/>
    <p:sldId id="2481" r:id="rId110"/>
    <p:sldId id="2482" r:id="rId111"/>
    <p:sldId id="2483" r:id="rId112"/>
    <p:sldId id="2484" r:id="rId113"/>
    <p:sldId id="2485" r:id="rId114"/>
    <p:sldId id="2455" r:id="rId115"/>
    <p:sldId id="2456" r:id="rId116"/>
    <p:sldId id="2457" r:id="rId117"/>
    <p:sldId id="2486" r:id="rId118"/>
    <p:sldId id="2488" r:id="rId119"/>
    <p:sldId id="2487" r:id="rId120"/>
    <p:sldId id="2489" r:id="rId121"/>
    <p:sldId id="2490" r:id="rId122"/>
    <p:sldId id="2491" r:id="rId123"/>
    <p:sldId id="2463" r:id="rId124"/>
    <p:sldId id="2464" r:id="rId125"/>
    <p:sldId id="2465" r:id="rId126"/>
    <p:sldId id="2469" r:id="rId127"/>
    <p:sldId id="2466" r:id="rId128"/>
    <p:sldId id="2467" r:id="rId129"/>
    <p:sldId id="2493" r:id="rId130"/>
    <p:sldId id="2494" r:id="rId131"/>
    <p:sldId id="2495" r:id="rId132"/>
    <p:sldId id="2496" r:id="rId133"/>
    <p:sldId id="2497" r:id="rId134"/>
    <p:sldId id="2498" r:id="rId135"/>
    <p:sldId id="2499" r:id="rId136"/>
    <p:sldId id="2500" r:id="rId137"/>
    <p:sldId id="2468" r:id="rId138"/>
    <p:sldId id="1451" r:id="rId139"/>
    <p:sldId id="2470" r:id="rId140"/>
    <p:sldId id="2471" r:id="rId141"/>
    <p:sldId id="2502" r:id="rId142"/>
    <p:sldId id="2472" r:id="rId143"/>
    <p:sldId id="2492" r:id="rId144"/>
    <p:sldId id="2342" r:id="rId145"/>
    <p:sldId id="560" r:id="rId146"/>
    <p:sldId id="561" r:id="rId147"/>
    <p:sldId id="562" r:id="rId148"/>
    <p:sldId id="563" r:id="rId149"/>
    <p:sldId id="564" r:id="rId150"/>
    <p:sldId id="565" r:id="rId151"/>
    <p:sldId id="566" r:id="rId152"/>
    <p:sldId id="567" r:id="rId153"/>
    <p:sldId id="568" r:id="rId154"/>
    <p:sldId id="569" r:id="rId155"/>
    <p:sldId id="570" r:id="rId156"/>
    <p:sldId id="571" r:id="rId157"/>
    <p:sldId id="572" r:id="rId158"/>
    <p:sldId id="573" r:id="rId159"/>
    <p:sldId id="574" r:id="rId160"/>
    <p:sldId id="575" r:id="rId161"/>
    <p:sldId id="576" r:id="rId162"/>
    <p:sldId id="577" r:id="rId163"/>
    <p:sldId id="578" r:id="rId164"/>
    <p:sldId id="579" r:id="rId165"/>
    <p:sldId id="580" r:id="rId166"/>
    <p:sldId id="581" r:id="rId167"/>
    <p:sldId id="582" r:id="rId168"/>
    <p:sldId id="583" r:id="rId169"/>
    <p:sldId id="647" r:id="rId170"/>
    <p:sldId id="648" r:id="rId171"/>
    <p:sldId id="2344" r:id="rId172"/>
    <p:sldId id="2345" r:id="rId173"/>
    <p:sldId id="2346" r:id="rId174"/>
    <p:sldId id="2347" r:id="rId175"/>
    <p:sldId id="2348" r:id="rId176"/>
    <p:sldId id="2349" r:id="rId177"/>
    <p:sldId id="2350" r:id="rId178"/>
    <p:sldId id="2351" r:id="rId179"/>
    <p:sldId id="2352" r:id="rId180"/>
    <p:sldId id="2353" r:id="rId181"/>
    <p:sldId id="2354" r:id="rId182"/>
    <p:sldId id="2355" r:id="rId183"/>
    <p:sldId id="2356" r:id="rId184"/>
  </p:sldIdLst>
  <p:sldSz cx="9144000" cy="6858000" type="screen4x3"/>
  <p:notesSz cx="9926638" cy="6797675"/>
  <p:embeddedFontLst>
    <p:embeddedFont>
      <p:font typeface="Wingdings 3" panose="05040102010807070707" pitchFamily="18" charset="2"/>
      <p:regular r:id="rId186"/>
    </p:embeddedFont>
    <p:embeddedFont>
      <p:font typeface="HY그래픽M" panose="02030600000101010101" pitchFamily="18" charset="-127"/>
      <p:regular r:id="rId187"/>
    </p:embeddedFont>
    <p:embeddedFont>
      <p:font typeface="KoPub돋움체 Bold" panose="00000800000000000000" pitchFamily="2" charset="-127"/>
      <p:bold r:id="rId188"/>
    </p:embeddedFont>
    <p:embeddedFont>
      <p:font typeface="Nirmala UI" panose="020B0502040204020203" pitchFamily="34" charset="0"/>
      <p:regular r:id="rId189"/>
      <p:bold r:id="rId190"/>
    </p:embeddedFont>
    <p:embeddedFont>
      <p:font typeface="Consolas" panose="020B0609020204030204" pitchFamily="49" charset="0"/>
      <p:regular r:id="rId191"/>
      <p:bold r:id="rId192"/>
      <p:italic r:id="rId193"/>
      <p:boldItalic r:id="rId194"/>
    </p:embeddedFont>
    <p:embeddedFont>
      <p:font typeface="Calibri" panose="020F0502020204030204" pitchFamily="34" charset="0"/>
      <p:regular r:id="rId195"/>
      <p:bold r:id="rId196"/>
      <p:italic r:id="rId197"/>
      <p:boldItalic r:id="rId198"/>
    </p:embeddedFont>
    <p:embeddedFont>
      <p:font typeface="맑은 고딕" panose="020B0503020000020004" pitchFamily="50" charset="-127"/>
      <p:regular r:id="rId199"/>
      <p:bold r:id="rId20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 varScale="1">
        <p:scale>
          <a:sx n="87" d="100"/>
          <a:sy n="87" d="100"/>
        </p:scale>
        <p:origin x="1330" y="77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6.fntdata"/><Relationship Id="rId196" Type="http://schemas.openxmlformats.org/officeDocument/2006/relationships/font" Target="fonts/font11.fntdata"/><Relationship Id="rId200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7.fntdata"/><Relationship Id="rId197" Type="http://schemas.openxmlformats.org/officeDocument/2006/relationships/font" Target="fonts/font12.fntdata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3.fntdata"/><Relationship Id="rId172" Type="http://schemas.openxmlformats.org/officeDocument/2006/relationships/slide" Target="slides/slide171.xml"/><Relationship Id="rId193" Type="http://schemas.openxmlformats.org/officeDocument/2006/relationships/font" Target="fonts/font8.fntdata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9.fntdata"/><Relationship Id="rId199" Type="http://schemas.openxmlformats.org/officeDocument/2006/relationships/font" Target="fonts/font14.fntdata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0.fntdata"/><Relationship Id="rId190" Type="http://schemas.openxmlformats.org/officeDocument/2006/relationships/font" Target="fonts/font5.fntdata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188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04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16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32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6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50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382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861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710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9060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3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65234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2633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3714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079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53776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129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636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867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902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418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3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95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881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72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1724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300538" y="811213"/>
            <a:ext cx="2917825" cy="218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152525" y="3119438"/>
            <a:ext cx="9213850" cy="255428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60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64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92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84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34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98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45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09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7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6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7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98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76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8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4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09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52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19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576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23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20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45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92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61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26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9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890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2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753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182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020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90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57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96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12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2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69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43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063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9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491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234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3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770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54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66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060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403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80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627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0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0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18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70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000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391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289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288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0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81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83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265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4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69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707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771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88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8730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97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252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62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85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2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5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0501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5919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219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2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11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1262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211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053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302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9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2021-07-13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8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apps/#/register?defaultScope=searc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arch/blog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jp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1004coucou?Redirect=Log&amp;amp;amp;logNo=221448927833" TargetMode="External"/><Relationship Id="rId3" Type="http://schemas.openxmlformats.org/officeDocument/2006/relationships/image" Target="../media/image176.png"/><Relationship Id="rId7" Type="http://schemas.openxmlformats.org/officeDocument/2006/relationships/hyperlink" Target="http://blog.naver.com/cherrytue?Redirect=Log&amp;amp;amp;logNo=221451755057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naver.com/youriful?Redirect=Log&amp;amp;amp;logNo=221454784237" TargetMode="External"/><Relationship Id="rId5" Type="http://schemas.openxmlformats.org/officeDocument/2006/relationships/hyperlink" Target="http://blog.naver.com/sielle83?Redirect=Log&amp;amp;amp;logNo=221453985380" TargetMode="External"/><Relationship Id="rId10" Type="http://schemas.openxmlformats.org/officeDocument/2006/relationships/hyperlink" Target="http://blog.naver.com/rickydoll?Redirect=Log&amp;amp;amp;logNo=221453758512" TargetMode="External"/><Relationship Id="rId4" Type="http://schemas.openxmlformats.org/officeDocument/2006/relationships/image" Target="../media/image177.png"/><Relationship Id="rId9" Type="http://schemas.openxmlformats.org/officeDocument/2006/relationships/hyperlink" Target="http://blog.naver.com/0122kj?Redirect=Log&amp;amp;amp;logNo=221454935497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index.nhn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kin.naver.com/index.nhn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1.jpg"/><Relationship Id="rId4" Type="http://schemas.openxmlformats.org/officeDocument/2006/relationships/image" Target="../media/image180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1043608" y="5013176"/>
            <a:ext cx="466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1. </a:t>
            </a:r>
            <a:r>
              <a:rPr lang="ko-KR" altLang="en-US" sz="2400" b="1" dirty="0">
                <a:solidFill>
                  <a:schemeClr val="bg1"/>
                </a:solidFill>
              </a:rPr>
              <a:t>정형 비정형 </a:t>
            </a:r>
            <a:r>
              <a:rPr lang="ko-KR" altLang="en-US" sz="2400" b="1">
                <a:solidFill>
                  <a:schemeClr val="bg1"/>
                </a:solidFill>
              </a:rPr>
              <a:t>데이터 </a:t>
            </a:r>
            <a:r>
              <a:rPr lang="ko-KR" altLang="en-US" sz="2400" b="1" smtClean="0">
                <a:solidFill>
                  <a:schemeClr val="bg1"/>
                </a:solidFill>
              </a:rPr>
              <a:t>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01032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데이터프레임의 행 인덱스와 열 이름을 사용자가 지정 가능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FBF0-EC02-46E6-9842-E5179AD7D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14"/>
          <a:stretch/>
        </p:blipFill>
        <p:spPr>
          <a:xfrm>
            <a:off x="467544" y="1875469"/>
            <a:ext cx="6271387" cy="1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761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3.8 </a:t>
            </a:r>
            <a:r>
              <a:rPr lang="ko-KR" altLang="en-US" sz="2800" b="1" dirty="0">
                <a:solidFill>
                  <a:schemeClr val="bg1"/>
                </a:solidFill>
              </a:rPr>
              <a:t>집계 하기</a:t>
            </a:r>
          </a:p>
        </p:txBody>
      </p:sp>
    </p:spTree>
    <p:extLst>
      <p:ext uri="{BB962C8B-B14F-4D97-AF65-F5344CB8AC3E}">
        <p14:creationId xmlns:p14="http://schemas.microsoft.com/office/powerpoint/2010/main" val="35517410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D076B7-FDDB-44BF-A90C-9C0FDF251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7"/>
          <a:stretch/>
        </p:blipFill>
        <p:spPr>
          <a:xfrm>
            <a:off x="251520" y="188639"/>
            <a:ext cx="6552728" cy="59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A990C0-D24D-4DA7-971E-7786E791A99D}"/>
              </a:ext>
            </a:extLst>
          </p:cNvPr>
          <p:cNvGrpSpPr/>
          <p:nvPr/>
        </p:nvGrpSpPr>
        <p:grpSpPr>
          <a:xfrm>
            <a:off x="251520" y="260648"/>
            <a:ext cx="5976884" cy="6254509"/>
            <a:chOff x="323308" y="198827"/>
            <a:chExt cx="3861461" cy="51743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E383845-67AE-4954-8216-82BD2977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/>
            <a:stretch/>
          </p:blipFill>
          <p:spPr>
            <a:xfrm>
              <a:off x="323528" y="908721"/>
              <a:ext cx="3851962" cy="14993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B6C521-F3FD-42D1-9099-04488E61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8" y="2469175"/>
              <a:ext cx="3851963" cy="29040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67B1-9FF1-42FF-AA50-910F7B41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" b="71984"/>
            <a:stretch/>
          </p:blipFill>
          <p:spPr>
            <a:xfrm>
              <a:off x="332808" y="198827"/>
              <a:ext cx="3851961" cy="63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984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7E05D-08CD-4738-A29F-9889F46B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8"/>
          <a:stretch/>
        </p:blipFill>
        <p:spPr>
          <a:xfrm>
            <a:off x="179512" y="476672"/>
            <a:ext cx="60121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0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1847DB-28D5-49CE-B1BF-37D36311A4D1}"/>
              </a:ext>
            </a:extLst>
          </p:cNvPr>
          <p:cNvGrpSpPr/>
          <p:nvPr/>
        </p:nvGrpSpPr>
        <p:grpSpPr>
          <a:xfrm>
            <a:off x="395536" y="764704"/>
            <a:ext cx="7272808" cy="5328592"/>
            <a:chOff x="251520" y="188640"/>
            <a:chExt cx="3960000" cy="30573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7D4BA2-848C-4CA7-B1CE-3CBBE1922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37"/>
            <a:stretch/>
          </p:blipFill>
          <p:spPr>
            <a:xfrm>
              <a:off x="251520" y="188640"/>
              <a:ext cx="3960000" cy="191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323"/>
            <a:stretch/>
          </p:blipFill>
          <p:spPr>
            <a:xfrm>
              <a:off x="251520" y="2204864"/>
              <a:ext cx="3960000" cy="10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57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9B0032-42D5-45AC-815F-4D26CA6B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23538"/>
          <a:stretch/>
        </p:blipFill>
        <p:spPr>
          <a:xfrm>
            <a:off x="539552" y="980728"/>
            <a:ext cx="656526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6F6A1B-3773-4B70-919A-653DFCC01FDC}"/>
              </a:ext>
            </a:extLst>
          </p:cNvPr>
          <p:cNvGrpSpPr/>
          <p:nvPr/>
        </p:nvGrpSpPr>
        <p:grpSpPr>
          <a:xfrm>
            <a:off x="395536" y="908720"/>
            <a:ext cx="6485036" cy="5400600"/>
            <a:chOff x="391220" y="692696"/>
            <a:chExt cx="3964316" cy="3888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50"/>
            <a:stretch/>
          </p:blipFill>
          <p:spPr>
            <a:xfrm>
              <a:off x="395536" y="692696"/>
              <a:ext cx="3960000" cy="109747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C9287-BE41-48B0-B926-D1B593111ADB}"/>
                </a:ext>
              </a:extLst>
            </p:cNvPr>
            <p:cNvGrpSpPr/>
            <p:nvPr/>
          </p:nvGrpSpPr>
          <p:grpSpPr>
            <a:xfrm>
              <a:off x="391220" y="1844824"/>
              <a:ext cx="3964316" cy="2736304"/>
              <a:chOff x="483940" y="1046268"/>
              <a:chExt cx="3964316" cy="2814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F7BD42-FDAF-4B50-AE2A-A001129AF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256" y="1046268"/>
                <a:ext cx="3960000" cy="71845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AED580-BF76-4EA3-82F4-1C735C9AB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5358"/>
              <a:stretch/>
            </p:blipFill>
            <p:spPr>
              <a:xfrm>
                <a:off x="483940" y="1770255"/>
                <a:ext cx="3960000" cy="2090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540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E93E30-2A3B-4BD3-84B8-88DE82B44686}"/>
              </a:ext>
            </a:extLst>
          </p:cNvPr>
          <p:cNvGrpSpPr/>
          <p:nvPr/>
        </p:nvGrpSpPr>
        <p:grpSpPr>
          <a:xfrm>
            <a:off x="323528" y="908720"/>
            <a:ext cx="6696744" cy="5112568"/>
            <a:chOff x="323528" y="908720"/>
            <a:chExt cx="3960000" cy="3454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7E7E05-5242-4C06-BBC4-223E24BBF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33"/>
            <a:stretch/>
          </p:blipFill>
          <p:spPr>
            <a:xfrm>
              <a:off x="323528" y="908720"/>
              <a:ext cx="3960000" cy="24842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0706A1-8193-4CF3-A8BD-06D1401A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465005"/>
              <a:ext cx="3942000" cy="89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E79A2E-372E-49D2-ACC0-8FC45CF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12568" cy="55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1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83F124-37EA-4BAE-8850-5A5BBC4CF1CE}"/>
              </a:ext>
            </a:extLst>
          </p:cNvPr>
          <p:cNvGrpSpPr/>
          <p:nvPr/>
        </p:nvGrpSpPr>
        <p:grpSpPr>
          <a:xfrm>
            <a:off x="395536" y="980728"/>
            <a:ext cx="6552728" cy="5112568"/>
            <a:chOff x="323528" y="218076"/>
            <a:chExt cx="3965138" cy="39310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D9FA7-72FC-47EB-B3E4-120666FA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66" y="218076"/>
              <a:ext cx="3960000" cy="8214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28E2FF-E28F-4567-8DB8-52F46690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91"/>
            <a:stretch/>
          </p:blipFill>
          <p:spPr>
            <a:xfrm>
              <a:off x="323528" y="1052737"/>
              <a:ext cx="3960000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EBF42-8894-4ABD-AC9B-3AD58BCB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0"/>
          <a:stretch/>
        </p:blipFill>
        <p:spPr>
          <a:xfrm>
            <a:off x="205636" y="2310530"/>
            <a:ext cx="7750740" cy="4312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05636" y="1120303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데이터프레임을 만들 때 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D8A1-6D53-4BFB-A713-62BF49882E8C}"/>
              </a:ext>
            </a:extLst>
          </p:cNvPr>
          <p:cNvSpPr txBox="1"/>
          <p:nvPr/>
        </p:nvSpPr>
        <p:spPr>
          <a:xfrm>
            <a:off x="251520" y="1412776"/>
            <a:ext cx="817248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Times New Roman" panose="02020603050405020304" pitchFamily="18" charset="0"/>
              </a:rPr>
              <a:t>‘3</a:t>
            </a:r>
            <a:r>
              <a:rPr lang="ko-KR" altLang="ko-KR" sz="1000" b="1" dirty="0">
                <a:cs typeface="Times New Roman" panose="02020603050405020304" pitchFamily="18" charset="0"/>
              </a:rPr>
              <a:t>개의 원소를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’ 2</a:t>
            </a:r>
            <a:r>
              <a:rPr lang="ko-KR" altLang="ko-KR" sz="1000" b="1" dirty="0">
                <a:cs typeface="Times New Roman" panose="02020603050405020304" pitchFamily="18" charset="0"/>
              </a:rPr>
              <a:t>개를 원소로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(2</a:t>
            </a:r>
            <a:r>
              <a:rPr lang="ko-KR" altLang="ko-KR" sz="1000" b="1" dirty="0">
                <a:cs typeface="Times New Roman" panose="02020603050405020304" pitchFamily="18" charset="0"/>
              </a:rPr>
              <a:t>차원 배열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cs typeface="Times New Roman" panose="02020603050405020304" pitchFamily="18" charset="0"/>
              </a:rPr>
              <a:t>로 데이터프레임을 만든다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이때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en-US" sz="1000" b="1" dirty="0">
                <a:cs typeface="Times New Roman" panose="02020603050405020304" pitchFamily="18" charset="0"/>
              </a:rPr>
              <a:t>각 </a:t>
            </a:r>
            <a:r>
              <a:rPr lang="ko-KR" altLang="ko-KR" sz="1000" b="1" dirty="0">
                <a:cs typeface="Times New Roman" panose="02020603050405020304" pitchFamily="18" charset="0"/>
              </a:rPr>
              <a:t>리스트가 행으로 변환되는 점에 유의한다</a:t>
            </a:r>
            <a:r>
              <a:rPr lang="en-US" altLang="ko-KR" sz="1000" b="1" dirty="0">
                <a:cs typeface="Times New Roman" panose="02020603050405020304" pitchFamily="18" charset="0"/>
              </a:rPr>
              <a:t>. </a:t>
            </a:r>
          </a:p>
          <a:p>
            <a:endParaRPr lang="en-US" altLang="ko-KR" sz="6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index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준서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예은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en-US" altLang="ko-KR" sz="10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 columns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나이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성별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학교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ko-KR" altLang="ko-KR" sz="1000" b="1" dirty="0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DFB8EC-D33D-476A-8B5A-BE599F5A8D8E}"/>
              </a:ext>
            </a:extLst>
          </p:cNvPr>
          <p:cNvSpPr/>
          <p:nvPr/>
        </p:nvSpPr>
        <p:spPr>
          <a:xfrm>
            <a:off x="268046" y="893246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1804072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563D003-4CE4-4B22-8E79-64D63DF457BC}"/>
              </a:ext>
            </a:extLst>
          </p:cNvPr>
          <p:cNvGrpSpPr/>
          <p:nvPr/>
        </p:nvGrpSpPr>
        <p:grpSpPr>
          <a:xfrm>
            <a:off x="539552" y="836712"/>
            <a:ext cx="7128792" cy="4843586"/>
            <a:chOff x="323528" y="385614"/>
            <a:chExt cx="4032000" cy="29275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129A1-4667-4F3F-BD99-5A26FDBCC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226" b="8906"/>
            <a:stretch/>
          </p:blipFill>
          <p:spPr>
            <a:xfrm>
              <a:off x="323528" y="385614"/>
              <a:ext cx="3960000" cy="131519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A41841-C79E-4D29-81A2-C5943A8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8" y="2238976"/>
              <a:ext cx="3960000" cy="7081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91DA4-1B1E-401D-B711-187A40DA6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734"/>
            <a:stretch/>
          </p:blipFill>
          <p:spPr>
            <a:xfrm>
              <a:off x="323528" y="2940781"/>
              <a:ext cx="4032000" cy="372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BC76F-A19A-45FC-A3A6-887A91C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6" y="1705392"/>
              <a:ext cx="3960000" cy="527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714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54549-1C0C-4E13-80C6-BD2EFA5A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/>
          <a:stretch/>
        </p:blipFill>
        <p:spPr>
          <a:xfrm>
            <a:off x="323528" y="908720"/>
            <a:ext cx="674354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4FA34F-010C-42FC-B6CB-4072D88304AE}"/>
              </a:ext>
            </a:extLst>
          </p:cNvPr>
          <p:cNvGrpSpPr/>
          <p:nvPr/>
        </p:nvGrpSpPr>
        <p:grpSpPr>
          <a:xfrm>
            <a:off x="293630" y="853410"/>
            <a:ext cx="6438610" cy="5383901"/>
            <a:chOff x="293630" y="853411"/>
            <a:chExt cx="4032000" cy="3501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1420A-3A2B-4797-BBA9-358EEAD9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0" y="853411"/>
              <a:ext cx="3960000" cy="8994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E44BFE-AF9D-41D3-AD81-19BEEF04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2" b="1"/>
            <a:stretch/>
          </p:blipFill>
          <p:spPr>
            <a:xfrm>
              <a:off x="293630" y="1752897"/>
              <a:ext cx="4032000" cy="13496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F08D5E-8B79-474E-9BD2-6C993032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437"/>
            <a:stretch/>
          </p:blipFill>
          <p:spPr>
            <a:xfrm>
              <a:off x="348904" y="3005376"/>
              <a:ext cx="3960000" cy="134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2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08D5E-8B79-474E-9BD2-6C993032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0"/>
          <a:stretch/>
        </p:blipFill>
        <p:spPr>
          <a:xfrm>
            <a:off x="467544" y="980728"/>
            <a:ext cx="6624736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6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451A87-5A0A-4B75-B36C-C6ADD2AD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62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79B28-920A-4D71-8E43-CFD6580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943"/>
            <a:ext cx="9144000" cy="4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7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24252-B142-4A6F-8D5C-A581946C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83"/>
            <a:ext cx="9144000" cy="5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9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0939D-BCB2-42FF-9501-DEAE3FEAA8BC}"/>
              </a:ext>
            </a:extLst>
          </p:cNvPr>
          <p:cNvSpPr txBox="1"/>
          <p:nvPr/>
        </p:nvSpPr>
        <p:spPr>
          <a:xfrm>
            <a:off x="251520" y="7554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피벗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BCF1B-582A-4734-92EA-5F28498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6679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1F0B-83D1-4D73-A5B7-3AC71440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6408712" cy="5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0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BA676F-334A-4910-973A-85784052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6984776" cy="33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6A9C82-D8E1-4E72-86A5-D73792EAC564}"/>
              </a:ext>
            </a:extLst>
          </p:cNvPr>
          <p:cNvGrpSpPr/>
          <p:nvPr/>
        </p:nvGrpSpPr>
        <p:grpSpPr>
          <a:xfrm>
            <a:off x="120222" y="836712"/>
            <a:ext cx="8340210" cy="5400600"/>
            <a:chOff x="120222" y="836712"/>
            <a:chExt cx="4163764" cy="3672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EA99F8-9B00-4FE6-892E-074FA18D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22" y="3852955"/>
              <a:ext cx="4124731" cy="6564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075D9C-A61B-4E0B-A48A-0261E227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836712"/>
              <a:ext cx="4141142" cy="302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71411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1A20A6-C364-4FD8-9186-B7DE750E2CC5}"/>
              </a:ext>
            </a:extLst>
          </p:cNvPr>
          <p:cNvGrpSpPr/>
          <p:nvPr/>
        </p:nvGrpSpPr>
        <p:grpSpPr>
          <a:xfrm>
            <a:off x="395536" y="836712"/>
            <a:ext cx="5876927" cy="5400600"/>
            <a:chOff x="639289" y="1052736"/>
            <a:chExt cx="4638232" cy="4752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177429-2FFA-469F-975E-389BE82F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9" y="1052736"/>
              <a:ext cx="4580784" cy="33852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48E06-CA41-4BF4-A651-ABD98B68D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07"/>
            <a:stretch/>
          </p:blipFill>
          <p:spPr>
            <a:xfrm>
              <a:off x="669187" y="4509120"/>
              <a:ext cx="4608334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6985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8B638D-9DE0-421E-B6E7-D729B7A73ADA}"/>
              </a:ext>
            </a:extLst>
          </p:cNvPr>
          <p:cNvGrpSpPr/>
          <p:nvPr/>
        </p:nvGrpSpPr>
        <p:grpSpPr>
          <a:xfrm>
            <a:off x="323528" y="908720"/>
            <a:ext cx="6624736" cy="5544616"/>
            <a:chOff x="526305" y="2276872"/>
            <a:chExt cx="3960000" cy="4144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3D12F1-7C94-4557-9C71-5C6138FD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193"/>
            <a:stretch/>
          </p:blipFill>
          <p:spPr>
            <a:xfrm>
              <a:off x="526305" y="2276872"/>
              <a:ext cx="3960000" cy="1590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248112-12AE-418A-B4B4-2D90608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5" y="3934717"/>
              <a:ext cx="3960000" cy="248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67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4BEC9-652E-4D41-A363-C9BE1A229F0C}"/>
              </a:ext>
            </a:extLst>
          </p:cNvPr>
          <p:cNvGrpSpPr/>
          <p:nvPr/>
        </p:nvGrpSpPr>
        <p:grpSpPr>
          <a:xfrm>
            <a:off x="323528" y="836712"/>
            <a:ext cx="6705197" cy="5184576"/>
            <a:chOff x="1107163" y="980728"/>
            <a:chExt cx="3968453" cy="37177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45EDE2-FCDC-4C85-81A0-E75B42AF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3960000" cy="287846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38A974-E81A-4EF1-B612-74B234DE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163" y="3859192"/>
              <a:ext cx="3960000" cy="83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6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5B67-461D-46E2-97EE-3211958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077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71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888C7A-44DB-49AA-ACCF-DFDD83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5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340264-4B83-43CF-B806-3E1E42D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"/>
            <a:ext cx="648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272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3.9 </a:t>
            </a:r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29837010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6BE029-4575-41C4-B063-552A9B97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" y="0"/>
            <a:ext cx="860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6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0"/>
          <a:stretch/>
        </p:blipFill>
        <p:spPr>
          <a:xfrm>
            <a:off x="0" y="1196752"/>
            <a:ext cx="8716537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8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5E345-ECF2-4D17-800A-ACA55FD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5421"/>
            <a:ext cx="4730182" cy="5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AEF3F-23AB-4E54-BC89-901AF258B545}"/>
              </a:ext>
            </a:extLst>
          </p:cNvPr>
          <p:cNvSpPr/>
          <p:nvPr/>
        </p:nvSpPr>
        <p:spPr>
          <a:xfrm>
            <a:off x="110741" y="99176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속성을 지정하여 변경하기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47DF-653F-4414-9AA3-B8E2D4C1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6845491" cy="1224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4487CB-4ADB-4FBC-AD09-A91C3EC65D32}"/>
              </a:ext>
            </a:extLst>
          </p:cNvPr>
          <p:cNvSpPr txBox="1"/>
          <p:nvPr/>
        </p:nvSpPr>
        <p:spPr>
          <a:xfrm>
            <a:off x="212982" y="1268760"/>
            <a:ext cx="8535481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cs typeface="Times New Roman" panose="02020603050405020304" pitchFamily="18" charset="0"/>
              </a:rPr>
              <a:t>데이터프레임 </a:t>
            </a:r>
            <a:r>
              <a:rPr lang="en-US" altLang="ko-KR" sz="11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</a:t>
            </a:r>
            <a:r>
              <a:rPr lang="ko-KR" altLang="ko-KR" sz="1000" b="1" dirty="0">
                <a:cs typeface="Times New Roman" panose="02020603050405020304" pitchFamily="18" charset="0"/>
              </a:rPr>
              <a:t>의 행 인덱스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df.index</a:t>
            </a:r>
            <a:r>
              <a:rPr lang="ko-KR" altLang="ko-KR" sz="1000" b="1" dirty="0">
                <a:cs typeface="Times New Roman" panose="02020603050405020304" pitchFamily="18" charset="0"/>
              </a:rPr>
              <a:t>와 열 이름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df.columns</a:t>
            </a:r>
            <a:r>
              <a:rPr lang="ko-KR" altLang="ko-KR" sz="1000" b="1" dirty="0">
                <a:cs typeface="Times New Roman" panose="02020603050405020304" pitchFamily="18" charset="0"/>
              </a:rPr>
              <a:t>에 새로운 배열을 할당하는 방식으로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행 인덱스와 열 이름을 변경할 수 있다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endParaRPr lang="ko-KR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17941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E752-F17A-4B36-9EA3-23D3844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067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3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BEBFB6-59B3-4D69-8A6C-B5A6EAB62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bbox_to_anchor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바운딩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 박스 밖에서 위치 다루기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6938B-CDAB-4A88-88FD-E77C08D6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412776"/>
            <a:ext cx="8582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40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001EC-49AA-426F-82FF-FA7AEE5B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26606"/>
            <a:ext cx="7658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6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28EBA-9DBC-476C-A5F7-7E7EE68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324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94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12F16-4614-4FDB-BF26-C8974A41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/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loc, </a:t>
            </a:r>
            <a:r>
              <a:rPr lang="ko-KR" altLang="en-US" sz="1600" dirty="0" err="1">
                <a:solidFill>
                  <a:srgbClr val="000000"/>
                </a:solidFill>
                <a:ea typeface="Noto Sans Light"/>
              </a:rPr>
              <a:t>바운딩</a:t>
            </a:r>
            <a:r>
              <a:rPr lang="ko-KR" altLang="en-US" sz="1600" dirty="0">
                <a:solidFill>
                  <a:srgbClr val="000000"/>
                </a:solidFill>
                <a:ea typeface="Noto Sans Light"/>
              </a:rPr>
              <a:t> 박스 안에서 위치 다루기</a:t>
            </a:r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 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4B9A2-15E6-4AAB-83AB-570A7E2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850"/>
            <a:ext cx="7439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5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804E21-3836-4AB5-A1C1-57156D76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285875"/>
            <a:ext cx="78105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13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B45F48-DD9E-472E-9EE6-D4A6B564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944"/>
            <a:ext cx="9144000" cy="540611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36106B-4E90-4E61-A631-3B02B0358824}"/>
              </a:ext>
            </a:extLst>
          </p:cNvPr>
          <p:cNvSpPr/>
          <p:nvPr/>
        </p:nvSpPr>
        <p:spPr>
          <a:xfrm>
            <a:off x="6948264" y="5445224"/>
            <a:ext cx="93610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604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9FEF3E-CE61-46A3-BE40-999916D4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" y="260648"/>
            <a:ext cx="879982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0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D5A8EC1-BC6E-431B-8C15-53D9AE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A2C6C-70E2-415B-B4DA-CF5717BD35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138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7" y="1822884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05817-FC43-4222-8D0C-F39AC03EF00B}"/>
              </a:ext>
            </a:extLst>
          </p:cNvPr>
          <p:cNvSpPr txBox="1"/>
          <p:nvPr/>
        </p:nvSpPr>
        <p:spPr>
          <a:xfrm>
            <a:off x="5029200" y="50084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AF80-58A8-4CE7-9BB1-DFD901393455}"/>
              </a:ext>
            </a:extLst>
          </p:cNvPr>
          <p:cNvSpPr txBox="1"/>
          <p:nvPr/>
        </p:nvSpPr>
        <p:spPr>
          <a:xfrm>
            <a:off x="5029200" y="40256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2EF1-86F1-4334-B365-1FF734FD7DDA}"/>
              </a:ext>
            </a:extLst>
          </p:cNvPr>
          <p:cNvSpPr txBox="1"/>
          <p:nvPr/>
        </p:nvSpPr>
        <p:spPr>
          <a:xfrm>
            <a:off x="5029200" y="340851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C0836-41F8-42FB-9DB9-ACB5606068A3}"/>
              </a:ext>
            </a:extLst>
          </p:cNvPr>
          <p:cNvSpPr txBox="1"/>
          <p:nvPr/>
        </p:nvSpPr>
        <p:spPr>
          <a:xfrm>
            <a:off x="3482252" y="23400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20CA0-BC0D-45C5-8259-3B5777817E85}"/>
              </a:ext>
            </a:extLst>
          </p:cNvPr>
          <p:cNvSpPr txBox="1"/>
          <p:nvPr/>
        </p:nvSpPr>
        <p:spPr>
          <a:xfrm>
            <a:off x="3401250" y="187394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95CE99-8F95-48B6-9CF4-3B717AF91AE4}"/>
              </a:ext>
            </a:extLst>
          </p:cNvPr>
          <p:cNvSpPr/>
          <p:nvPr/>
        </p:nvSpPr>
        <p:spPr>
          <a:xfrm>
            <a:off x="2275610" y="1690623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688CD-CB1A-43D1-B65B-7982A6BDC72B}"/>
              </a:ext>
            </a:extLst>
          </p:cNvPr>
          <p:cNvSpPr txBox="1"/>
          <p:nvPr/>
        </p:nvSpPr>
        <p:spPr>
          <a:xfrm>
            <a:off x="3310890" y="5854881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/>
              <a:t>Q1+(1.5*IQR)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09A63-111B-4278-A506-67EE06763177}"/>
              </a:ext>
            </a:extLst>
          </p:cNvPr>
          <p:cNvSpPr/>
          <p:nvPr/>
        </p:nvSpPr>
        <p:spPr>
          <a:xfrm>
            <a:off x="2303318" y="6176031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269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DA52A-1121-4723-81AF-344C690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8519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5E318-7515-462E-B8D4-AA64A9187E8B}"/>
              </a:ext>
            </a:extLst>
          </p:cNvPr>
          <p:cNvSpPr txBox="1"/>
          <p:nvPr/>
        </p:nvSpPr>
        <p:spPr>
          <a:xfrm>
            <a:off x="378104" y="1218848"/>
            <a:ext cx="426590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3B2-1D4D-45DF-85A2-9EB6A9CEB5A0}"/>
              </a:ext>
            </a:extLst>
          </p:cNvPr>
          <p:cNvGrpSpPr/>
          <p:nvPr/>
        </p:nvGrpSpPr>
        <p:grpSpPr>
          <a:xfrm>
            <a:off x="426702" y="1484784"/>
            <a:ext cx="7601682" cy="4617804"/>
            <a:chOff x="4686252" y="3132628"/>
            <a:chExt cx="4013743" cy="3248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0A31B3-E6AB-4A2D-96A8-0E6FEC9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258" y="3132628"/>
              <a:ext cx="4012737" cy="1015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9F9FA-E3DE-4259-BF03-036FEBC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3"/>
            <a:stretch/>
          </p:blipFill>
          <p:spPr>
            <a:xfrm>
              <a:off x="4686252" y="4004014"/>
              <a:ext cx="4007393" cy="237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1933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182A-E511-4F8F-A465-E6BFAFD6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" y="1052736"/>
            <a:ext cx="92271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799BF-B43A-4E0C-8AFB-F8B62C9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7848600" cy="457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E435F4-83A0-4EF3-8FC6-5BE779696E1E}"/>
              </a:ext>
            </a:extLst>
          </p:cNvPr>
          <p:cNvCxnSpPr/>
          <p:nvPr/>
        </p:nvCxnSpPr>
        <p:spPr>
          <a:xfrm>
            <a:off x="3203848" y="1916832"/>
            <a:ext cx="4032448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387B60-9FFC-4FAC-9CFE-CE022872A19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75856" y="3212976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15178C-226E-4F83-B679-DF0346C4FA7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75856" y="3645024"/>
            <a:ext cx="4498874" cy="12205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F3CEE-03F9-49DE-8C96-6967C7F045ED}"/>
              </a:ext>
            </a:extLst>
          </p:cNvPr>
          <p:cNvCxnSpPr>
            <a:cxnSpLocks/>
          </p:cNvCxnSpPr>
          <p:nvPr/>
        </p:nvCxnSpPr>
        <p:spPr>
          <a:xfrm>
            <a:off x="3347864" y="4581128"/>
            <a:ext cx="4426866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3A4E2B-FB47-4209-8089-890A9926E7D4}"/>
              </a:ext>
            </a:extLst>
          </p:cNvPr>
          <p:cNvSpPr txBox="1"/>
          <p:nvPr/>
        </p:nvSpPr>
        <p:spPr>
          <a:xfrm>
            <a:off x="1763688" y="346407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A193C-83D3-4D90-8A63-33AA8B951D7D}"/>
              </a:ext>
            </a:extLst>
          </p:cNvPr>
          <p:cNvSpPr txBox="1"/>
          <p:nvPr/>
        </p:nvSpPr>
        <p:spPr>
          <a:xfrm>
            <a:off x="1835696" y="305908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2E3F5-0519-4B57-B3F3-308E6F50589F}"/>
              </a:ext>
            </a:extLst>
          </p:cNvPr>
          <p:cNvSpPr txBox="1"/>
          <p:nvPr/>
        </p:nvSpPr>
        <p:spPr>
          <a:xfrm>
            <a:off x="1835695" y="27027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B9AE6-E16D-4D8B-BA55-4CA4EB580D29}"/>
              </a:ext>
            </a:extLst>
          </p:cNvPr>
          <p:cNvSpPr txBox="1"/>
          <p:nvPr/>
        </p:nvSpPr>
        <p:spPr>
          <a:xfrm>
            <a:off x="1844101" y="173035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5F70B-06F7-43DC-852D-854CD1FAF6EF}"/>
              </a:ext>
            </a:extLst>
          </p:cNvPr>
          <p:cNvSpPr txBox="1"/>
          <p:nvPr/>
        </p:nvSpPr>
        <p:spPr>
          <a:xfrm>
            <a:off x="1691680" y="448181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FE7D-81A0-4372-A149-9B3D2A04A7C5}"/>
              </a:ext>
            </a:extLst>
          </p:cNvPr>
          <p:cNvSpPr txBox="1"/>
          <p:nvPr/>
        </p:nvSpPr>
        <p:spPr>
          <a:xfrm>
            <a:off x="7774730" y="350334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7E2AD-5323-48A1-AF00-160ABFC73B5D}"/>
              </a:ext>
            </a:extLst>
          </p:cNvPr>
          <p:cNvSpPr txBox="1"/>
          <p:nvPr/>
        </p:nvSpPr>
        <p:spPr>
          <a:xfrm>
            <a:off x="7846738" y="309835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A27F7-38BF-4C76-BCF5-E0DF5FF07DDC}"/>
              </a:ext>
            </a:extLst>
          </p:cNvPr>
          <p:cNvSpPr txBox="1"/>
          <p:nvPr/>
        </p:nvSpPr>
        <p:spPr>
          <a:xfrm>
            <a:off x="7846737" y="274196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C16C7-2840-4557-9791-C60AF9D3EEDA}"/>
              </a:ext>
            </a:extLst>
          </p:cNvPr>
          <p:cNvSpPr txBox="1"/>
          <p:nvPr/>
        </p:nvSpPr>
        <p:spPr>
          <a:xfrm>
            <a:off x="7855143" y="176962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63B0A-49AA-4CDA-AAB0-160827EA59B7}"/>
              </a:ext>
            </a:extLst>
          </p:cNvPr>
          <p:cNvSpPr txBox="1"/>
          <p:nvPr/>
        </p:nvSpPr>
        <p:spPr>
          <a:xfrm>
            <a:off x="7702722" y="452108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E24512-4EA1-4912-9277-2B81F201C84E}"/>
              </a:ext>
            </a:extLst>
          </p:cNvPr>
          <p:cNvCxnSpPr>
            <a:cxnSpLocks/>
          </p:cNvCxnSpPr>
          <p:nvPr/>
        </p:nvCxnSpPr>
        <p:spPr>
          <a:xfrm>
            <a:off x="3383280" y="2907947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607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924CF2-7043-408E-99E7-BD16DD1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58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1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53549" r="38868" b="651"/>
          <a:stretch/>
        </p:blipFill>
        <p:spPr>
          <a:xfrm>
            <a:off x="251520" y="836711"/>
            <a:ext cx="7776864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5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EB9BE4-7DD0-466B-BF07-22BEB9B6E6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640" y="5013176"/>
            <a:ext cx="4104456" cy="898525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</a:rPr>
              <a:t>비정형 데이터 분석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63817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144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2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637717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를</a:t>
            </a:r>
            <a:r>
              <a:rPr sz="1429" spc="-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사용하</a:t>
            </a:r>
            <a:r>
              <a:rPr sz="1429" dirty="0">
                <a:latin typeface="맑은 고딕"/>
                <a:cs typeface="맑은 고딕"/>
              </a:rPr>
              <a:t>여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서버</a:t>
            </a:r>
            <a:r>
              <a:rPr sz="1429" dirty="0">
                <a:latin typeface="맑은 고딕"/>
                <a:cs typeface="맑은 고딕"/>
              </a:rPr>
              <a:t>에 </a:t>
            </a:r>
            <a:r>
              <a:rPr sz="1429" spc="-4" dirty="0">
                <a:latin typeface="맑은 고딕"/>
                <a:cs typeface="맑은 고딕"/>
              </a:rPr>
              <a:t>정보</a:t>
            </a:r>
            <a:r>
              <a:rPr sz="1429" dirty="0">
                <a:latin typeface="맑은 고딕"/>
                <a:cs typeface="맑은 고딕"/>
              </a:rPr>
              <a:t>를 </a:t>
            </a:r>
            <a:r>
              <a:rPr sz="1429" spc="-4" dirty="0">
                <a:latin typeface="맑은 고딕"/>
                <a:cs typeface="맑은 고딕"/>
              </a:rPr>
              <a:t>요청하</a:t>
            </a:r>
            <a:r>
              <a:rPr sz="1429" dirty="0">
                <a:latin typeface="맑은 고딕"/>
                <a:cs typeface="맑은 고딕"/>
              </a:rPr>
              <a:t>고 </a:t>
            </a:r>
            <a:r>
              <a:rPr sz="1429" spc="-4" dirty="0">
                <a:latin typeface="맑은 고딕"/>
                <a:cs typeface="맑은 고딕"/>
              </a:rPr>
              <a:t>응</a:t>
            </a:r>
            <a:r>
              <a:rPr sz="1429" dirty="0">
                <a:latin typeface="맑은 고딕"/>
                <a:cs typeface="맑은 고딕"/>
              </a:rPr>
              <a:t>답 </a:t>
            </a:r>
            <a:r>
              <a:rPr sz="1429" spc="-4" dirty="0">
                <a:latin typeface="맑은 고딕"/>
                <a:cs typeface="맑은 고딕"/>
              </a:rPr>
              <a:t>받으려</a:t>
            </a:r>
            <a:r>
              <a:rPr sz="1429" dirty="0">
                <a:latin typeface="맑은 고딕"/>
                <a:cs typeface="맑은 고딕"/>
              </a:rPr>
              <a:t>고 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197" y="1088080"/>
            <a:ext cx="149963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네이버</a:t>
            </a:r>
            <a:r>
              <a:rPr sz="1588" b="1" spc="-16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오픈</a:t>
            </a:r>
            <a:r>
              <a:rPr sz="1588" b="1" spc="-8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A</a:t>
            </a:r>
            <a:r>
              <a:rPr sz="1588" b="1" spc="4" dirty="0">
                <a:solidFill>
                  <a:srgbClr val="224F77"/>
                </a:solidFill>
                <a:latin typeface="맑은 고딕"/>
                <a:cs typeface="맑은 고딕"/>
              </a:rPr>
              <a:t>P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I</a:t>
            </a:r>
            <a:endParaRPr sz="1588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3525" y="1960213"/>
            <a:ext cx="6200176" cy="30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8656354" y="5637888"/>
            <a:ext cx="267162" cy="17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111" b="1" dirty="0">
                <a:solidFill>
                  <a:srgbClr val="585858"/>
                </a:solidFill>
                <a:latin typeface="맑은 고딕"/>
                <a:cs typeface="맑은 고딕"/>
              </a:rPr>
              <a:t>305</a:t>
            </a:r>
            <a:endParaRPr sz="1111">
              <a:latin typeface="맑은 고딕"/>
              <a:cs typeface="맑은 고딕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ED72B17-14EF-4590-A1B4-1D98A8F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b="1" dirty="0">
                <a:latin typeface="맑은 고딕"/>
                <a:cs typeface="맑은 고딕"/>
              </a:rPr>
              <a:t>네이버</a:t>
            </a:r>
            <a:r>
              <a:rPr lang="ko-KR" altLang="en-US" sz="2400" b="1" spc="-16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오픈</a:t>
            </a:r>
            <a:r>
              <a:rPr lang="ko-KR" altLang="en-US" sz="2400" b="1" spc="-8" dirty="0">
                <a:latin typeface="맑은 고딕"/>
                <a:cs typeface="맑은 고딕"/>
              </a:rPr>
              <a:t> </a:t>
            </a:r>
            <a:r>
              <a:rPr lang="en-US" altLang="ko-KR" sz="2400" b="1" dirty="0">
                <a:latin typeface="맑은 고딕"/>
                <a:cs typeface="맑은 고딕"/>
              </a:rPr>
              <a:t>A</a:t>
            </a:r>
            <a:r>
              <a:rPr lang="en-US" altLang="ko-KR" sz="2400" b="1" spc="4" dirty="0">
                <a:latin typeface="맑은 고딕"/>
                <a:cs typeface="맑은 고딕"/>
              </a:rPr>
              <a:t>P</a:t>
            </a:r>
            <a:r>
              <a:rPr lang="en-US" altLang="ko-KR" sz="2400" b="1" dirty="0">
                <a:latin typeface="맑은 고딕"/>
                <a:cs typeface="맑은 고딕"/>
              </a:rPr>
              <a:t>I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9D34F-026C-4D9A-8EA8-A061CD913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145</a:t>
            </a:fld>
            <a:endParaRPr lang="en-US" altLang="ko-KR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731980" cy="727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567575">
              <a:spcBef>
                <a:spcPts val="579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</a:t>
            </a:r>
            <a:r>
              <a:rPr sz="953" spc="-16" dirty="0">
                <a:latin typeface="맑은 고딕"/>
                <a:cs typeface="맑은 고딕"/>
              </a:rPr>
              <a:t>/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ch.na</a:t>
            </a:r>
            <a:r>
              <a:rPr sz="953" spc="-16" dirty="0">
                <a:latin typeface="맑은 고딕"/>
                <a:cs typeface="맑은 고딕"/>
              </a:rPr>
              <a:t>v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8" dirty="0">
                <a:latin typeface="맑은 고딕"/>
                <a:cs typeface="맑은 고딕"/>
              </a:rPr>
              <a:t>m</a:t>
            </a:r>
            <a:r>
              <a:rPr sz="953" spc="-12" dirty="0">
                <a:latin typeface="맑은 고딕"/>
                <a:cs typeface="맑은 고딕"/>
              </a:rPr>
              <a:t>=</a:t>
            </a:r>
            <a:r>
              <a:rPr sz="953" spc="-20" dirty="0">
                <a:latin typeface="맑은 고딕"/>
                <a:cs typeface="맑은 고딕"/>
              </a:rPr>
              <a:t>t</a:t>
            </a:r>
            <a:r>
              <a:rPr sz="953" spc="-12" dirty="0">
                <a:latin typeface="맑은 고딕"/>
                <a:cs typeface="맑은 고딕"/>
              </a:rPr>
              <a:t>op</a:t>
            </a:r>
            <a:r>
              <a:rPr sz="953" spc="-8" dirty="0">
                <a:latin typeface="맑은 고딕"/>
                <a:cs typeface="맑은 고딕"/>
              </a:rPr>
              <a:t>_ht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&amp;</a:t>
            </a:r>
            <a:r>
              <a:rPr sz="953" spc="12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bm=1&amp;i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=ut</a:t>
            </a:r>
            <a:r>
              <a:rPr sz="953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8&amp;qu</a:t>
            </a:r>
            <a:r>
              <a:rPr sz="953" spc="-4" dirty="0">
                <a:latin typeface="맑은 고딕"/>
                <a:cs typeface="맑은 고딕"/>
              </a:rPr>
              <a:t>e</a:t>
            </a:r>
            <a:r>
              <a:rPr sz="953" spc="24" dirty="0">
                <a:latin typeface="맑은 고딕"/>
                <a:cs typeface="맑은 고딕"/>
              </a:rPr>
              <a:t>r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=%</a:t>
            </a:r>
            <a:r>
              <a:rPr sz="953" spc="8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A</a:t>
            </a:r>
            <a:r>
              <a:rPr sz="953" spc="4" dirty="0">
                <a:latin typeface="맑은 고딕"/>
                <a:cs typeface="맑은 고딕"/>
              </a:rPr>
              <a:t>%</a:t>
            </a:r>
            <a:r>
              <a:rPr sz="953" spc="-4" dirty="0">
                <a:latin typeface="맑은 고딕"/>
                <a:cs typeface="맑은 고딕"/>
              </a:rPr>
              <a:t>B</a:t>
            </a:r>
            <a:r>
              <a:rPr sz="953" dirty="0">
                <a:latin typeface="맑은 고딕"/>
                <a:cs typeface="맑은 고딕"/>
              </a:rPr>
              <a:t>0%95%</a:t>
            </a:r>
            <a:r>
              <a:rPr sz="953" spc="-4" dirty="0">
                <a:latin typeface="맑은 고딕"/>
                <a:cs typeface="맑은 고딕"/>
              </a:rPr>
              <a:t>EB</a:t>
            </a:r>
            <a:r>
              <a:rPr sz="953" dirty="0">
                <a:latin typeface="맑은 고딕"/>
                <a:cs typeface="맑은 고딕"/>
              </a:rPr>
              <a:t>%82%A8%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%97%AD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4174" y="2204590"/>
            <a:ext cx="7281729" cy="365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810018" y="2833076"/>
            <a:ext cx="457704" cy="157273"/>
          </a:xfrm>
          <a:custGeom>
            <a:avLst/>
            <a:gdLst/>
            <a:ahLst/>
            <a:cxnLst/>
            <a:rect l="l" t="t" r="r" b="b"/>
            <a:pathLst>
              <a:path w="576579" h="198119">
                <a:moveTo>
                  <a:pt x="0" y="198120"/>
                </a:moveTo>
                <a:lnTo>
                  <a:pt x="576072" y="198120"/>
                </a:lnTo>
                <a:lnTo>
                  <a:pt x="57607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0" y="35940"/>
                </a:lnTo>
                <a:lnTo>
                  <a:pt x="76200" y="77470"/>
                </a:lnTo>
                <a:lnTo>
                  <a:pt x="50292" y="89662"/>
                </a:lnTo>
                <a:lnTo>
                  <a:pt x="122427" y="129286"/>
                </a:lnTo>
                <a:lnTo>
                  <a:pt x="100329" y="137795"/>
                </a:lnTo>
                <a:lnTo>
                  <a:pt x="216408" y="199644"/>
                </a:lnTo>
                <a:lnTo>
                  <a:pt x="147954" y="118999"/>
                </a:lnTo>
                <a:lnTo>
                  <a:pt x="166116" y="110998"/>
                </a:lnTo>
                <a:lnTo>
                  <a:pt x="110744" y="62864"/>
                </a:lnTo>
                <a:lnTo>
                  <a:pt x="128904" y="56134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128904" y="56134"/>
                </a:lnTo>
                <a:lnTo>
                  <a:pt x="110744" y="62864"/>
                </a:lnTo>
                <a:lnTo>
                  <a:pt x="166116" y="110998"/>
                </a:lnTo>
                <a:lnTo>
                  <a:pt x="147954" y="118999"/>
                </a:lnTo>
                <a:lnTo>
                  <a:pt x="216408" y="199644"/>
                </a:lnTo>
                <a:lnTo>
                  <a:pt x="100329" y="137795"/>
                </a:lnTo>
                <a:lnTo>
                  <a:pt x="122427" y="129286"/>
                </a:lnTo>
                <a:lnTo>
                  <a:pt x="50292" y="89662"/>
                </a:lnTo>
                <a:lnTo>
                  <a:pt x="76200" y="77470"/>
                </a:lnTo>
                <a:lnTo>
                  <a:pt x="0" y="35940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785607" y="1884601"/>
            <a:ext cx="51466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808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914601" y="2513087"/>
            <a:ext cx="7267212" cy="2782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753375" y="4762693"/>
            <a:ext cx="400743" cy="171891"/>
          </a:xfrm>
          <a:custGeom>
            <a:avLst/>
            <a:gdLst/>
            <a:ahLst/>
            <a:cxnLst/>
            <a:rect l="l" t="t" r="r" b="b"/>
            <a:pathLst>
              <a:path w="504825" h="216535">
                <a:moveTo>
                  <a:pt x="0" y="216407"/>
                </a:moveTo>
                <a:lnTo>
                  <a:pt x="504443" y="216407"/>
                </a:lnTo>
                <a:lnTo>
                  <a:pt x="50444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0" y="38988"/>
                </a:lnTo>
                <a:lnTo>
                  <a:pt x="76200" y="83946"/>
                </a:lnTo>
                <a:lnTo>
                  <a:pt x="50291" y="97281"/>
                </a:lnTo>
                <a:lnTo>
                  <a:pt x="122427" y="140080"/>
                </a:lnTo>
                <a:lnTo>
                  <a:pt x="100329" y="149478"/>
                </a:lnTo>
                <a:lnTo>
                  <a:pt x="216408" y="216407"/>
                </a:lnTo>
                <a:lnTo>
                  <a:pt x="147954" y="129031"/>
                </a:lnTo>
                <a:lnTo>
                  <a:pt x="166115" y="120268"/>
                </a:lnTo>
                <a:lnTo>
                  <a:pt x="110744" y="68071"/>
                </a:lnTo>
                <a:lnTo>
                  <a:pt x="128904" y="60959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128904" y="60959"/>
                </a:lnTo>
                <a:lnTo>
                  <a:pt x="110744" y="68071"/>
                </a:lnTo>
                <a:lnTo>
                  <a:pt x="166115" y="120268"/>
                </a:lnTo>
                <a:lnTo>
                  <a:pt x="147954" y="129031"/>
                </a:lnTo>
                <a:lnTo>
                  <a:pt x="216408" y="216407"/>
                </a:lnTo>
                <a:lnTo>
                  <a:pt x="100329" y="149478"/>
                </a:lnTo>
                <a:lnTo>
                  <a:pt x="122427" y="140080"/>
                </a:lnTo>
                <a:lnTo>
                  <a:pt x="50291" y="97281"/>
                </a:lnTo>
                <a:lnTo>
                  <a:pt x="76200" y="83946"/>
                </a:lnTo>
                <a:lnTo>
                  <a:pt x="0" y="38988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12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20" dirty="0">
                <a:latin typeface="맑은 고딕"/>
                <a:cs typeface="맑은 고딕"/>
              </a:rPr>
              <a:t>H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4" dirty="0">
                <a:latin typeface="맑은 고딕"/>
                <a:cs typeface="맑은 고딕"/>
              </a:rPr>
              <a:t>r</a:t>
            </a:r>
            <a:r>
              <a:rPr sz="1270" spc="-8" dirty="0">
                <a:latin typeface="맑은 고딕"/>
                <a:cs typeface="맑은 고딕"/>
              </a:rPr>
              <a:t>s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클릭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914585"/>
            <a:ext cx="6920203" cy="274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715871" y="5607126"/>
            <a:ext cx="1372104" cy="0"/>
          </a:xfrm>
          <a:custGeom>
            <a:avLst/>
            <a:gdLst/>
            <a:ahLst/>
            <a:cxnLst/>
            <a:rect l="l" t="t" r="r" b="b"/>
            <a:pathLst>
              <a:path w="1728470">
                <a:moveTo>
                  <a:pt x="0" y="0"/>
                </a:moveTo>
                <a:lnTo>
                  <a:pt x="172821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431354" y="4915127"/>
            <a:ext cx="400743" cy="228852"/>
          </a:xfrm>
          <a:custGeom>
            <a:avLst/>
            <a:gdLst/>
            <a:ahLst/>
            <a:cxnLst/>
            <a:rect l="l" t="t" r="r" b="b"/>
            <a:pathLst>
              <a:path w="504825" h="288289">
                <a:moveTo>
                  <a:pt x="0" y="288036"/>
                </a:moveTo>
                <a:lnTo>
                  <a:pt x="504444" y="288036"/>
                </a:lnTo>
                <a:lnTo>
                  <a:pt x="50444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0" y="38989"/>
                </a:lnTo>
                <a:lnTo>
                  <a:pt x="50419" y="83947"/>
                </a:lnTo>
                <a:lnTo>
                  <a:pt x="33274" y="97282"/>
                </a:lnTo>
                <a:lnTo>
                  <a:pt x="81025" y="140081"/>
                </a:lnTo>
                <a:lnTo>
                  <a:pt x="66421" y="149479"/>
                </a:lnTo>
                <a:lnTo>
                  <a:pt x="143255" y="216408"/>
                </a:lnTo>
                <a:lnTo>
                  <a:pt x="97916" y="129032"/>
                </a:lnTo>
                <a:lnTo>
                  <a:pt x="109981" y="120268"/>
                </a:lnTo>
                <a:lnTo>
                  <a:pt x="73278" y="68072"/>
                </a:lnTo>
                <a:lnTo>
                  <a:pt x="85344" y="60960"/>
                </a:lnTo>
                <a:lnTo>
                  <a:pt x="56133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85344" y="60960"/>
                </a:lnTo>
                <a:lnTo>
                  <a:pt x="73278" y="68072"/>
                </a:lnTo>
                <a:lnTo>
                  <a:pt x="109981" y="120268"/>
                </a:lnTo>
                <a:lnTo>
                  <a:pt x="97916" y="129032"/>
                </a:lnTo>
                <a:lnTo>
                  <a:pt x="143255" y="216408"/>
                </a:lnTo>
                <a:lnTo>
                  <a:pt x="66421" y="149479"/>
                </a:lnTo>
                <a:lnTo>
                  <a:pt x="81025" y="140081"/>
                </a:lnTo>
                <a:lnTo>
                  <a:pt x="33274" y="97282"/>
                </a:lnTo>
                <a:lnTo>
                  <a:pt x="50419" y="83947"/>
                </a:lnTo>
                <a:lnTo>
                  <a:pt x="0" y="38989"/>
                </a:lnTo>
                <a:lnTo>
                  <a:pt x="56133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53728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L</a:t>
            </a:r>
            <a:r>
              <a:rPr sz="1429" dirty="0">
                <a:latin typeface="맑은 고딕"/>
                <a:cs typeface="맑은 고딕"/>
              </a:rPr>
              <a:t>과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2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Head</a:t>
            </a:r>
            <a:r>
              <a:rPr sz="1429" spc="-16" dirty="0">
                <a:latin typeface="맑은 고딕"/>
                <a:cs typeface="맑은 고딕"/>
              </a:rPr>
              <a:t>e</a:t>
            </a:r>
            <a:r>
              <a:rPr sz="1429" spc="-4" dirty="0">
                <a:latin typeface="맑은 고딕"/>
                <a:cs typeface="맑은 고딕"/>
              </a:rPr>
              <a:t>r</a:t>
            </a:r>
            <a:r>
              <a:rPr sz="1429" dirty="0">
                <a:latin typeface="맑은 고딕"/>
                <a:cs typeface="맑은 고딕"/>
              </a:rPr>
              <a:t>를 작성하여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서버에 전송하려고 함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는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위의 과정을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도와줌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572014" y="2291696"/>
            <a:ext cx="4395168" cy="346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887661" y="2638301"/>
            <a:ext cx="514161" cy="104344"/>
          </a:xfrm>
          <a:custGeom>
            <a:avLst/>
            <a:gdLst/>
            <a:ahLst/>
            <a:cxnLst/>
            <a:rect l="l" t="t" r="r" b="b"/>
            <a:pathLst>
              <a:path w="647700" h="131444">
                <a:moveTo>
                  <a:pt x="0" y="21844"/>
                </a:moveTo>
                <a:lnTo>
                  <a:pt x="4437" y="8643"/>
                </a:lnTo>
                <a:lnTo>
                  <a:pt x="15668" y="885"/>
                </a:lnTo>
                <a:lnTo>
                  <a:pt x="625855" y="0"/>
                </a:lnTo>
                <a:lnTo>
                  <a:pt x="639056" y="4437"/>
                </a:lnTo>
                <a:lnTo>
                  <a:pt x="646814" y="15668"/>
                </a:lnTo>
                <a:lnTo>
                  <a:pt x="647700" y="109220"/>
                </a:lnTo>
                <a:lnTo>
                  <a:pt x="643262" y="122420"/>
                </a:lnTo>
                <a:lnTo>
                  <a:pt x="632031" y="130178"/>
                </a:lnTo>
                <a:lnTo>
                  <a:pt x="21843" y="131063"/>
                </a:lnTo>
                <a:lnTo>
                  <a:pt x="8643" y="126626"/>
                </a:lnTo>
                <a:lnTo>
                  <a:pt x="885" y="115395"/>
                </a:lnTo>
                <a:lnTo>
                  <a:pt x="0" y="2184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887661" y="3601293"/>
            <a:ext cx="629091" cy="112914"/>
          </a:xfrm>
          <a:custGeom>
            <a:avLst/>
            <a:gdLst/>
            <a:ahLst/>
            <a:cxnLst/>
            <a:rect l="l" t="t" r="r" b="b"/>
            <a:pathLst>
              <a:path w="792479" h="142239">
                <a:moveTo>
                  <a:pt x="0" y="23621"/>
                </a:moveTo>
                <a:lnTo>
                  <a:pt x="4130" y="10244"/>
                </a:lnTo>
                <a:lnTo>
                  <a:pt x="14764" y="1706"/>
                </a:lnTo>
                <a:lnTo>
                  <a:pt x="768858" y="0"/>
                </a:lnTo>
                <a:lnTo>
                  <a:pt x="782235" y="4130"/>
                </a:lnTo>
                <a:lnTo>
                  <a:pt x="790773" y="14764"/>
                </a:lnTo>
                <a:lnTo>
                  <a:pt x="792479" y="118109"/>
                </a:lnTo>
                <a:lnTo>
                  <a:pt x="788349" y="131487"/>
                </a:lnTo>
                <a:lnTo>
                  <a:pt x="777715" y="140025"/>
                </a:lnTo>
                <a:lnTo>
                  <a:pt x="23622" y="141731"/>
                </a:lnTo>
                <a:lnTo>
                  <a:pt x="10244" y="137601"/>
                </a:lnTo>
                <a:lnTo>
                  <a:pt x="1706" y="126967"/>
                </a:lnTo>
                <a:lnTo>
                  <a:pt x="0" y="2362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2B67EC-8926-40BE-A207-977F436F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" y="1892161"/>
            <a:ext cx="7971474" cy="11521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97DA4F-8CA0-452C-BE36-8D5D7FFD858B}"/>
              </a:ext>
            </a:extLst>
          </p:cNvPr>
          <p:cNvSpPr/>
          <p:nvPr/>
        </p:nvSpPr>
        <p:spPr>
          <a:xfrm>
            <a:off x="169362" y="868364"/>
            <a:ext cx="1820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rename 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메소드 사용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100F-92FA-4CBC-B094-B6E4209FCEC8}"/>
              </a:ext>
            </a:extLst>
          </p:cNvPr>
          <p:cNvSpPr txBox="1"/>
          <p:nvPr/>
        </p:nvSpPr>
        <p:spPr>
          <a:xfrm>
            <a:off x="200006" y="1124744"/>
            <a:ext cx="8404441" cy="5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rename()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적용하면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 또는 열 이름의 일부를 선택하여 변경 가능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리턴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 원본 객체를 변경하려면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85409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172135" cy="1061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네이버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로그인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한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주소</a:t>
            </a:r>
            <a:r>
              <a:rPr sz="1270" dirty="0">
                <a:latin typeface="맑은 고딕"/>
                <a:cs typeface="맑은 고딕"/>
              </a:rPr>
              <a:t>(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apps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#/</a:t>
            </a:r>
            <a:r>
              <a:rPr sz="1270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er?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de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fa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lt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co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=s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</a:t>
            </a:r>
            <a:r>
              <a:rPr sz="1270" u="sng" spc="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</a:t>
            </a:r>
            <a:r>
              <a:rPr sz="1270" dirty="0">
                <a:latin typeface="맑은 고딕"/>
                <a:cs typeface="맑은 고딕"/>
              </a:rPr>
              <a:t>)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이동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4962956"/>
            <a:ext cx="6577228" cy="64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21" indent="-129040">
              <a:buClr>
                <a:srgbClr val="506DA4"/>
              </a:buClr>
              <a:buFont typeface="Arial"/>
              <a:buChar char="•"/>
              <a:tabLst>
                <a:tab pos="139625" algn="l"/>
              </a:tabLst>
            </a:pP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-4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He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der</a:t>
            </a:r>
            <a:r>
              <a:rPr sz="1270" spc="-16" dirty="0">
                <a:latin typeface="맑은 고딕"/>
                <a:cs typeface="맑은 고딕"/>
              </a:rPr>
              <a:t>에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애플리케이션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등록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발급받은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값을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같이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  <a:p>
            <a:pPr marL="294373" lvl="1" indent="-157268">
              <a:spcBef>
                <a:spcPts val="564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dirty="0">
                <a:latin typeface="맑은 고딕"/>
                <a:cs typeface="맑은 고딕"/>
              </a:rPr>
              <a:t>A</a:t>
            </a:r>
            <a:r>
              <a:rPr sz="953" spc="-4" dirty="0">
                <a:latin typeface="맑은 고딕"/>
                <a:cs typeface="맑은 고딕"/>
              </a:rPr>
              <a:t>PI </a:t>
            </a:r>
            <a:r>
              <a:rPr sz="953" spc="-12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 ID와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12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 </a:t>
            </a:r>
            <a:r>
              <a:rPr sz="953" spc="-16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은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코드에</a:t>
            </a:r>
            <a:r>
              <a:rPr sz="953" spc="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첨부된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사용자의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ID와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Sec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을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사용함</a:t>
            </a:r>
            <a:endParaRPr sz="953">
              <a:latin typeface="맑은 고딕"/>
              <a:cs typeface="맑은 고딕"/>
            </a:endParaRPr>
          </a:p>
          <a:p>
            <a:pPr marL="294373" lvl="1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spc="-4" dirty="0">
                <a:latin typeface="맑은 고딕"/>
                <a:cs typeface="맑은 고딕"/>
              </a:rPr>
              <a:t>예</a:t>
            </a:r>
            <a:r>
              <a:rPr sz="953" dirty="0">
                <a:latin typeface="맑은 고딕"/>
                <a:cs typeface="맑은 고딕"/>
              </a:rPr>
              <a:t>)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60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</a:t>
            </a:r>
            <a:r>
              <a:rPr sz="953" dirty="0">
                <a:latin typeface="맑은 고딕"/>
                <a:cs typeface="맑은 고딕"/>
              </a:rPr>
              <a:t>Id : </a:t>
            </a:r>
            <a:r>
              <a:rPr sz="953" spc="-4" dirty="0">
                <a:latin typeface="맑은 고딕"/>
                <a:cs typeface="맑은 고딕"/>
              </a:rPr>
              <a:t>ecM</a:t>
            </a:r>
            <a:r>
              <a:rPr sz="953" spc="-8" dirty="0">
                <a:latin typeface="맑은 고딕"/>
                <a:cs typeface="맑은 고딕"/>
              </a:rPr>
              <a:t>W</a:t>
            </a:r>
            <a:r>
              <a:rPr sz="953" dirty="0">
                <a:latin typeface="맑은 고딕"/>
                <a:cs typeface="맑은 고딕"/>
              </a:rPr>
              <a:t>5</a:t>
            </a:r>
            <a:r>
              <a:rPr sz="953" spc="-4" dirty="0">
                <a:latin typeface="맑은 고딕"/>
                <a:cs typeface="맑은 고딕"/>
              </a:rPr>
              <a:t>6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8" dirty="0">
                <a:latin typeface="맑은 고딕"/>
                <a:cs typeface="맑은 고딕"/>
              </a:rPr>
              <a:t>V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Plu_L</a:t>
            </a:r>
            <a:r>
              <a:rPr sz="953" spc="-4" dirty="0">
                <a:latin typeface="맑은 고딕"/>
                <a:cs typeface="맑은 고딕"/>
              </a:rPr>
              <a:t>q</a:t>
            </a:r>
            <a:r>
              <a:rPr sz="953" dirty="0">
                <a:latin typeface="맑은 고딕"/>
                <a:cs typeface="맑은 고딕"/>
              </a:rPr>
              <a:t>FMs</a:t>
            </a:r>
            <a:r>
              <a:rPr sz="953" spc="-8" dirty="0">
                <a:latin typeface="맑은 고딕"/>
                <a:cs typeface="맑은 고딕"/>
              </a:rPr>
              <a:t>K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,</a:t>
            </a:r>
            <a:r>
              <a:rPr sz="953" spc="2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56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c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et</a:t>
            </a:r>
            <a:r>
              <a:rPr sz="953" spc="-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: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Qt</a:t>
            </a:r>
            <a:r>
              <a:rPr sz="953" dirty="0">
                <a:latin typeface="맑은 고딕"/>
                <a:cs typeface="맑은 고딕"/>
              </a:rPr>
              <a:t>I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G</a:t>
            </a:r>
            <a:r>
              <a:rPr sz="953" spc="-8" dirty="0">
                <a:latin typeface="맑은 고딕"/>
                <a:cs typeface="맑은 고딕"/>
              </a:rPr>
              <a:t>H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" dirty="0">
                <a:latin typeface="맑은 고딕"/>
                <a:cs typeface="맑은 고딕"/>
              </a:rPr>
              <a:t>3c</a:t>
            </a:r>
            <a:r>
              <a:rPr sz="953" dirty="0">
                <a:latin typeface="맑은 고딕"/>
                <a:cs typeface="맑은 고딕"/>
              </a:rPr>
              <a:t>F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069951" y="2399367"/>
            <a:ext cx="4696407" cy="243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971044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73336" y="1606954"/>
            <a:ext cx="4366133" cy="412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202703" y="2228181"/>
            <a:ext cx="342774" cy="113922"/>
          </a:xfrm>
          <a:custGeom>
            <a:avLst/>
            <a:gdLst/>
            <a:ahLst/>
            <a:cxnLst/>
            <a:rect l="l" t="t" r="r" b="b"/>
            <a:pathLst>
              <a:path w="431800" h="143510">
                <a:moveTo>
                  <a:pt x="0" y="143255"/>
                </a:moveTo>
                <a:lnTo>
                  <a:pt x="431292" y="143255"/>
                </a:lnTo>
                <a:lnTo>
                  <a:pt x="43129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202703" y="3771874"/>
            <a:ext cx="2744208" cy="686052"/>
          </a:xfrm>
          <a:custGeom>
            <a:avLst/>
            <a:gdLst/>
            <a:ahLst/>
            <a:cxnLst/>
            <a:rect l="l" t="t" r="r" b="b"/>
            <a:pathLst>
              <a:path w="3456940" h="864235">
                <a:moveTo>
                  <a:pt x="0" y="864108"/>
                </a:moveTo>
                <a:lnTo>
                  <a:pt x="3456432" y="864108"/>
                </a:lnTo>
                <a:lnTo>
                  <a:pt x="345643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0" y="66687"/>
                </a:lnTo>
                <a:lnTo>
                  <a:pt x="101346" y="143713"/>
                </a:lnTo>
                <a:lnTo>
                  <a:pt x="66928" y="166395"/>
                </a:lnTo>
                <a:lnTo>
                  <a:pt x="162940" y="239801"/>
                </a:lnTo>
                <a:lnTo>
                  <a:pt x="133476" y="255714"/>
                </a:lnTo>
                <a:lnTo>
                  <a:pt x="288035" y="370331"/>
                </a:lnTo>
                <a:lnTo>
                  <a:pt x="196976" y="220776"/>
                </a:lnTo>
                <a:lnTo>
                  <a:pt x="221106" y="205854"/>
                </a:lnTo>
                <a:lnTo>
                  <a:pt x="147320" y="116535"/>
                </a:lnTo>
                <a:lnTo>
                  <a:pt x="171450" y="104241"/>
                </a:lnTo>
                <a:lnTo>
                  <a:pt x="113029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171450" y="104241"/>
                </a:lnTo>
                <a:lnTo>
                  <a:pt x="147320" y="116535"/>
                </a:lnTo>
                <a:lnTo>
                  <a:pt x="221106" y="205854"/>
                </a:lnTo>
                <a:lnTo>
                  <a:pt x="196976" y="220776"/>
                </a:lnTo>
                <a:lnTo>
                  <a:pt x="288035" y="370331"/>
                </a:lnTo>
                <a:lnTo>
                  <a:pt x="133476" y="255714"/>
                </a:lnTo>
                <a:lnTo>
                  <a:pt x="162940" y="239801"/>
                </a:lnTo>
                <a:lnTo>
                  <a:pt x="66928" y="166395"/>
                </a:lnTo>
                <a:lnTo>
                  <a:pt x="101346" y="143713"/>
                </a:lnTo>
                <a:lnTo>
                  <a:pt x="0" y="66687"/>
                </a:lnTo>
                <a:lnTo>
                  <a:pt x="113029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3152008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기억할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것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8546" y="2035220"/>
            <a:ext cx="5375099" cy="356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0" y="66967"/>
                </a:lnTo>
                <a:lnTo>
                  <a:pt x="101346" y="144297"/>
                </a:lnTo>
                <a:lnTo>
                  <a:pt x="66929" y="167081"/>
                </a:lnTo>
                <a:lnTo>
                  <a:pt x="162941" y="240792"/>
                </a:lnTo>
                <a:lnTo>
                  <a:pt x="133476" y="256768"/>
                </a:lnTo>
                <a:lnTo>
                  <a:pt x="288036" y="371856"/>
                </a:lnTo>
                <a:lnTo>
                  <a:pt x="196976" y="221678"/>
                </a:lnTo>
                <a:lnTo>
                  <a:pt x="221106" y="206705"/>
                </a:lnTo>
                <a:lnTo>
                  <a:pt x="147320" y="117017"/>
                </a:lnTo>
                <a:lnTo>
                  <a:pt x="171450" y="104673"/>
                </a:lnTo>
                <a:lnTo>
                  <a:pt x="11303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171450" y="104673"/>
                </a:lnTo>
                <a:lnTo>
                  <a:pt x="147320" y="117017"/>
                </a:lnTo>
                <a:lnTo>
                  <a:pt x="221106" y="206705"/>
                </a:lnTo>
                <a:lnTo>
                  <a:pt x="196976" y="221678"/>
                </a:lnTo>
                <a:lnTo>
                  <a:pt x="288036" y="371856"/>
                </a:lnTo>
                <a:lnTo>
                  <a:pt x="133476" y="256768"/>
                </a:lnTo>
                <a:lnTo>
                  <a:pt x="162941" y="240792"/>
                </a:lnTo>
                <a:lnTo>
                  <a:pt x="66929" y="167081"/>
                </a:lnTo>
                <a:lnTo>
                  <a:pt x="101346" y="144297"/>
                </a:lnTo>
                <a:lnTo>
                  <a:pt x="0" y="66967"/>
                </a:lnTo>
                <a:lnTo>
                  <a:pt x="11303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02151" y="4457825"/>
            <a:ext cx="2744208" cy="457704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576072"/>
                </a:moveTo>
                <a:lnTo>
                  <a:pt x="3456432" y="576072"/>
                </a:lnTo>
                <a:lnTo>
                  <a:pt x="345643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967889" cy="13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GET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meth</a:t>
            </a:r>
            <a:r>
              <a:rPr sz="1429" spc="-8" dirty="0">
                <a:latin typeface="맑은 고딕"/>
                <a:cs typeface="맑은 고딕"/>
              </a:rPr>
              <a:t>o</a:t>
            </a:r>
            <a:r>
              <a:rPr sz="1429" dirty="0">
                <a:latin typeface="맑은 고딕"/>
                <a:cs typeface="맑은 고딕"/>
              </a:rPr>
              <a:t>d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프로토콜에서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웹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서버가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응답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사전에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약속된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동작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방식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사용됨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쿼리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문자열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3377489"/>
            <a:ext cx="3579972" cy="41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네이버에</a:t>
            </a:r>
            <a:r>
              <a:rPr sz="1270" spc="-16" dirty="0">
                <a:latin typeface="맑은 고딕"/>
                <a:cs typeface="맑은 고딕"/>
              </a:rPr>
              <a:t>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강남역</a:t>
            </a:r>
            <a:r>
              <a:rPr sz="1270" spc="-16" dirty="0">
                <a:latin typeface="맑은 고딕"/>
                <a:cs typeface="맑은 고딕"/>
              </a:rPr>
              <a:t>을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검색</a:t>
            </a:r>
            <a:endParaRPr sz="1270">
              <a:latin typeface="맑은 고딕"/>
              <a:cs typeface="맑은 고딕"/>
            </a:endParaRPr>
          </a:p>
          <a:p>
            <a:pPr marL="136601">
              <a:spcBef>
                <a:spcPts val="568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.com/ </a:t>
            </a:r>
            <a:r>
              <a:rPr sz="953" dirty="0">
                <a:latin typeface="맑은 고딕"/>
                <a:cs typeface="맑은 고딕"/>
              </a:rPr>
              <a:t>이후의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부분을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파이썬을 통해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작성하여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보내야함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153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1265" y="3027248"/>
            <a:ext cx="7515219" cy="22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2001598" y="3018175"/>
            <a:ext cx="6115491" cy="229860"/>
          </a:xfrm>
          <a:custGeom>
            <a:avLst/>
            <a:gdLst/>
            <a:ahLst/>
            <a:cxnLst/>
            <a:rect l="l" t="t" r="r" b="b"/>
            <a:pathLst>
              <a:path w="7703820" h="289560">
                <a:moveTo>
                  <a:pt x="0" y="289560"/>
                </a:moveTo>
                <a:lnTo>
                  <a:pt x="7703820" y="289560"/>
                </a:lnTo>
                <a:lnTo>
                  <a:pt x="770382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861622" cy="154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68527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8" dirty="0">
                <a:latin typeface="맑은 고딕"/>
                <a:cs typeface="맑은 고딕"/>
              </a:rPr>
              <a:t>L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정의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참고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.com/d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cs/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ea</a:t>
            </a:r>
            <a:r>
              <a:rPr sz="1270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ch/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b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g/</a:t>
            </a:r>
            <a:endParaRPr sz="1270">
              <a:latin typeface="맑은 고딕"/>
              <a:cs typeface="맑은 고딕"/>
            </a:endParaRPr>
          </a:p>
          <a:p>
            <a:pPr marL="440551">
              <a:lnSpc>
                <a:spcPts val="1504"/>
              </a:lnSpc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예</a:t>
            </a:r>
            <a:r>
              <a:rPr sz="1270" spc="-4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>
              <a:lnSpc>
                <a:spcPts val="1504"/>
              </a:lnSpc>
            </a:pP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https://openapi.naver.com/v1/search/blog?q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ery</a:t>
            </a:r>
            <a:r>
              <a:rPr sz="127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spc="-20" dirty="0">
                <a:solidFill>
                  <a:srgbClr val="A21515"/>
                </a:solidFill>
                <a:latin typeface="맑은 고딕"/>
                <a:cs typeface="맑은 고딕"/>
              </a:rPr>
              <a:t>강남역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$&amp;display=20&amp;start=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0&amp;sort=sim</a:t>
            </a:r>
            <a:endParaRPr sz="1270">
              <a:latin typeface="Consolas"/>
              <a:cs typeface="Consolas"/>
            </a:endParaRPr>
          </a:p>
          <a:p>
            <a:pPr marL="282275">
              <a:spcBef>
                <a:spcPts val="595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변수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56587" y="3011521"/>
            <a:ext cx="5923134" cy="2409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664023" cy="2590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R="5832009" algn="ctr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소스코드</a:t>
            </a:r>
            <a:r>
              <a:rPr sz="1429" spc="-8" dirty="0">
                <a:latin typeface="맑은 고딕"/>
                <a:cs typeface="맑은 고딕"/>
              </a:rPr>
              <a:t>(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/2)</a:t>
            </a:r>
            <a:endParaRPr sz="1429">
              <a:latin typeface="맑은 고딕"/>
              <a:cs typeface="맑은 고딕"/>
            </a:endParaRPr>
          </a:p>
          <a:p>
            <a:pPr>
              <a:spcBef>
                <a:spcPts val="15"/>
              </a:spcBef>
            </a:pPr>
            <a:endParaRPr sz="1230">
              <a:latin typeface="Times New Roman"/>
              <a:cs typeface="Times New Roman"/>
            </a:endParaRPr>
          </a:p>
          <a:p>
            <a:pPr marL="438535"/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imp</a:t>
            </a:r>
            <a:r>
              <a:rPr sz="1111" spc="4" dirty="0">
                <a:solidFill>
                  <a:srgbClr val="AE00DB"/>
                </a:solidFill>
                <a:latin typeface="Consolas"/>
                <a:cs typeface="Consolas"/>
              </a:rPr>
              <a:t>o</a:t>
            </a:r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rt</a:t>
            </a:r>
            <a:r>
              <a:rPr sz="1111" spc="12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r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q</a:t>
            </a:r>
            <a:r>
              <a:rPr sz="1111" spc="4" dirty="0">
                <a:latin typeface="Consolas"/>
                <a:cs typeface="Consolas"/>
              </a:rPr>
              <a:t>ue</a:t>
            </a:r>
            <a:r>
              <a:rPr sz="1111" dirty="0">
                <a:latin typeface="Consolas"/>
                <a:cs typeface="Consolas"/>
              </a:rPr>
              <a:t>s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s</a:t>
            </a:r>
            <a:endParaRPr sz="1111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>
              <a:latin typeface="Times New Roman"/>
              <a:cs typeface="Times New Roman"/>
            </a:endParaRPr>
          </a:p>
          <a:p>
            <a:pPr marL="438535"/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인증 </a:t>
            </a:r>
            <a:r>
              <a:rPr sz="1111" spc="-13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>
              <a:latin typeface="굴림"/>
              <a:cs typeface="굴림"/>
            </a:endParaRPr>
          </a:p>
          <a:p>
            <a:pPr marL="438535" marR="4547656"/>
            <a:r>
              <a:rPr sz="1111" spc="-4" dirty="0">
                <a:latin typeface="Consolas"/>
                <a:cs typeface="Consolas"/>
              </a:rPr>
              <a:t>client_i</a:t>
            </a:r>
            <a:r>
              <a:rPr sz="1111" dirty="0">
                <a:latin typeface="Consolas"/>
                <a:cs typeface="Consolas"/>
              </a:rPr>
              <a:t>d</a:t>
            </a:r>
            <a:r>
              <a:rPr sz="1111" spc="52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spc="-4" dirty="0">
                <a:latin typeface="굴림"/>
                <a:cs typeface="굴림"/>
              </a:rPr>
              <a:t>ecM</a:t>
            </a:r>
            <a:r>
              <a:rPr sz="1111" dirty="0">
                <a:latin typeface="굴림"/>
                <a:cs typeface="굴림"/>
              </a:rPr>
              <a:t>W562</a:t>
            </a:r>
            <a:r>
              <a:rPr sz="1111" spc="-8" dirty="0">
                <a:latin typeface="굴림"/>
                <a:cs typeface="굴림"/>
              </a:rPr>
              <a:t>V</a:t>
            </a:r>
            <a:r>
              <a:rPr sz="1111" dirty="0">
                <a:latin typeface="굴림"/>
                <a:cs typeface="굴림"/>
              </a:rPr>
              <a:t>rP</a:t>
            </a:r>
            <a:r>
              <a:rPr sz="1111" spc="-4" dirty="0">
                <a:latin typeface="굴림"/>
                <a:cs typeface="굴림"/>
              </a:rPr>
              <a:t>lu_L</a:t>
            </a:r>
            <a:r>
              <a:rPr sz="1111" spc="4" dirty="0">
                <a:latin typeface="굴림"/>
                <a:cs typeface="굴림"/>
              </a:rPr>
              <a:t>q</a:t>
            </a:r>
            <a:r>
              <a:rPr sz="1111" spc="-8" dirty="0">
                <a:latin typeface="굴림"/>
                <a:cs typeface="굴림"/>
              </a:rPr>
              <a:t>F</a:t>
            </a:r>
            <a:r>
              <a:rPr sz="1111" dirty="0">
                <a:latin typeface="굴림"/>
                <a:cs typeface="굴림"/>
              </a:rPr>
              <a:t>M</a:t>
            </a:r>
            <a:r>
              <a:rPr sz="1111" spc="-8" dirty="0">
                <a:latin typeface="굴림"/>
                <a:cs typeface="굴림"/>
              </a:rPr>
              <a:t>s</a:t>
            </a:r>
            <a:r>
              <a:rPr sz="1111" dirty="0">
                <a:latin typeface="굴림"/>
                <a:cs typeface="굴림"/>
              </a:rPr>
              <a:t>K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spc="-4" dirty="0">
                <a:latin typeface="Consolas"/>
                <a:cs typeface="Consolas"/>
              </a:rPr>
              <a:t>client_s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spc="-4" dirty="0">
                <a:latin typeface="Consolas"/>
                <a:cs typeface="Consolas"/>
              </a:rPr>
              <a:t>c</a:t>
            </a:r>
            <a:r>
              <a:rPr sz="1111" spc="4" dirty="0">
                <a:latin typeface="Consolas"/>
                <a:cs typeface="Consolas"/>
              </a:rPr>
              <a:t>re</a:t>
            </a:r>
            <a:r>
              <a:rPr sz="1111" dirty="0">
                <a:latin typeface="Consolas"/>
                <a:cs typeface="Consolas"/>
              </a:rPr>
              <a:t>t</a:t>
            </a:r>
            <a:r>
              <a:rPr sz="1111" spc="4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spc="-8" dirty="0">
                <a:latin typeface="굴림"/>
                <a:cs typeface="굴림"/>
              </a:rPr>
              <a:t>Q</a:t>
            </a:r>
            <a:r>
              <a:rPr sz="1111" dirty="0">
                <a:latin typeface="굴림"/>
                <a:cs typeface="굴림"/>
              </a:rPr>
              <a:t>tItG</a:t>
            </a:r>
            <a:r>
              <a:rPr sz="1111" spc="-8" dirty="0">
                <a:latin typeface="굴림"/>
                <a:cs typeface="굴림"/>
              </a:rPr>
              <a:t>H</a:t>
            </a:r>
            <a:r>
              <a:rPr sz="1111" spc="-4" dirty="0">
                <a:latin typeface="굴림"/>
                <a:cs typeface="굴림"/>
              </a:rPr>
              <a:t>23</a:t>
            </a:r>
            <a:r>
              <a:rPr sz="1111" dirty="0">
                <a:latin typeface="굴림"/>
                <a:cs typeface="굴림"/>
              </a:rPr>
              <a:t>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>
              <a:latin typeface="Consolas"/>
              <a:cs typeface="Consolas"/>
            </a:endParaRPr>
          </a:p>
          <a:p>
            <a:pPr marL="438535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l1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>
              <a:latin typeface="Consolas"/>
              <a:cs typeface="Consolas"/>
            </a:endParaRPr>
          </a:p>
          <a:p>
            <a:pPr marL="438535" marR="4033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l2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si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l3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=d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te"</a:t>
            </a:r>
            <a:endParaRPr sz="1111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>
              <a:latin typeface="Times New Roman"/>
              <a:cs typeface="Times New Roman"/>
            </a:endParaRPr>
          </a:p>
          <a:p>
            <a:pPr marL="438535">
              <a:lnSpc>
                <a:spcPts val="1326"/>
              </a:lnSpc>
            </a:pPr>
            <a:r>
              <a:rPr sz="1111" spc="-8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1111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될 </a:t>
            </a:r>
            <a:r>
              <a:rPr sz="1111" spc="-13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>
              <a:latin typeface="굴림"/>
              <a:cs typeface="굴림"/>
            </a:endParaRPr>
          </a:p>
          <a:p>
            <a:pPr marL="438535">
              <a:lnSpc>
                <a:spcPts val="1326"/>
              </a:lnSpc>
            </a:pPr>
            <a:r>
              <a:rPr sz="1111" dirty="0">
                <a:latin typeface="Consolas"/>
                <a:cs typeface="Consolas"/>
              </a:rPr>
              <a:t>hea</a:t>
            </a:r>
            <a:r>
              <a:rPr sz="1111" spc="4" dirty="0">
                <a:latin typeface="Consolas"/>
                <a:cs typeface="Consolas"/>
              </a:rPr>
              <a:t>d</a:t>
            </a:r>
            <a:r>
              <a:rPr sz="1111" dirty="0">
                <a:latin typeface="Consolas"/>
                <a:cs typeface="Consolas"/>
              </a:rPr>
              <a:t>res</a:t>
            </a:r>
            <a:r>
              <a:rPr sz="1111" spc="8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{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dirty="0">
                <a:latin typeface="Consolas"/>
                <a:cs typeface="Consolas"/>
              </a:rPr>
              <a:t>:</a:t>
            </a:r>
            <a:r>
              <a:rPr sz="1111" spc="4" dirty="0">
                <a:latin typeface="Consolas"/>
                <a:cs typeface="Consolas"/>
              </a:rPr>
              <a:t>c</a:t>
            </a:r>
            <a:r>
              <a:rPr sz="1111" dirty="0">
                <a:latin typeface="Consolas"/>
                <a:cs typeface="Consolas"/>
              </a:rPr>
              <a:t>l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d,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latin typeface="Consolas"/>
                <a:cs typeface="Consolas"/>
              </a:rPr>
              <a:t>:c</a:t>
            </a:r>
            <a:r>
              <a:rPr sz="1111" dirty="0">
                <a:latin typeface="Consolas"/>
                <a:cs typeface="Consolas"/>
              </a:rPr>
              <a:t>lie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_s</a:t>
            </a:r>
            <a:r>
              <a:rPr sz="1111" spc="8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cre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}</a:t>
            </a:r>
            <a:endParaRPr sz="1111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155</a:t>
            </a:fld>
            <a:endParaRPr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705862" cy="290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요청 </a:t>
            </a:r>
            <a:r>
              <a:rPr sz="1429" b="1" spc="-12" dirty="0">
                <a:latin typeface="맑은 고딕"/>
                <a:cs typeface="맑은 고딕"/>
              </a:rPr>
              <a:t>URL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예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spc="-8" dirty="0">
                <a:latin typeface="맑은 고딕"/>
                <a:cs typeface="맑은 고딕"/>
              </a:rPr>
              <a:t>(10</a:t>
            </a:r>
            <a:r>
              <a:rPr sz="1270" b="1" spc="-16" dirty="0">
                <a:latin typeface="맑은 고딕"/>
                <a:cs typeface="맑은 고딕"/>
              </a:rPr>
              <a:t>개의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첫번째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67575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검색결과</a:t>
            </a:r>
            <a:r>
              <a:rPr sz="953" b="1" spc="-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출력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개수는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solidFill>
                  <a:srgbClr val="FF0000"/>
                </a:solidFill>
                <a:latin typeface="맑은 고딕"/>
                <a:cs typeface="맑은 고딕"/>
              </a:rPr>
              <a:t>10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개를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첫번쨰</a:t>
            </a:r>
            <a:r>
              <a:rPr sz="953" b="1"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결과부터</a:t>
            </a:r>
            <a:r>
              <a:rPr sz="953" b="1"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출력하는게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기본값</a:t>
            </a:r>
            <a:r>
              <a:rPr sz="953" b="1" dirty="0">
                <a:latin typeface="맑은 고딕"/>
                <a:cs typeface="맑은 고딕"/>
              </a:rPr>
              <a:t>으로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설정되어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있음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</a:t>
            </a:r>
            <a:r>
              <a:rPr sz="1270" b="1" spc="-16" dirty="0">
                <a:latin typeface="맑은 고딕"/>
                <a:cs typeface="맑은 고딕"/>
              </a:rPr>
              <a:t>ps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/o</a:t>
            </a:r>
            <a:r>
              <a:rPr sz="1270" b="1" spc="-12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e</a:t>
            </a:r>
            <a:r>
              <a:rPr sz="1270" b="1" spc="-12" dirty="0">
                <a:latin typeface="맑은 고딕"/>
                <a:cs typeface="맑은 고딕"/>
              </a:rPr>
              <a:t>na</a:t>
            </a:r>
            <a:r>
              <a:rPr sz="1270" b="1" spc="-16" dirty="0">
                <a:latin typeface="맑은 고딕"/>
                <a:cs typeface="맑은 고딕"/>
              </a:rPr>
              <a:t>p</a:t>
            </a:r>
            <a:r>
              <a:rPr sz="1270" b="1" spc="-8" dirty="0">
                <a:latin typeface="맑은 고딕"/>
                <a:cs typeface="맑은 고딕"/>
              </a:rPr>
              <a:t>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23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.com/v</a:t>
            </a:r>
            <a:r>
              <a:rPr sz="1270" b="1" spc="-16" dirty="0">
                <a:latin typeface="맑은 고딕"/>
                <a:cs typeface="맑은 고딕"/>
              </a:rPr>
              <a:t>1</a:t>
            </a:r>
            <a:r>
              <a:rPr sz="1270" b="1" spc="-8" dirty="0">
                <a:latin typeface="맑은 고딕"/>
                <a:cs typeface="맑은 고딕"/>
              </a:rPr>
              <a:t>/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ch/</a:t>
            </a:r>
            <a:r>
              <a:rPr sz="1270" b="1" spc="-8" dirty="0">
                <a:latin typeface="맑은 고딕"/>
                <a:cs typeface="맑은 고딕"/>
              </a:rPr>
              <a:t>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52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spc="-4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12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유사도순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spc="-4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im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날짜순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dirty="0">
                <a:latin typeface="맑은 고딕"/>
                <a:cs typeface="맑은 고딕"/>
              </a:rPr>
              <a:t>d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0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156</a:t>
            </a:fld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415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r>
              <a:rPr sz="1429" b="1" spc="-8" dirty="0">
                <a:latin typeface="맑은 고딕"/>
                <a:cs typeface="맑은 고딕"/>
              </a:rPr>
              <a:t>(2/2)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72"/>
              </a:spcBef>
            </a:pPr>
            <a:r>
              <a:rPr sz="1111" b="1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1111" b="1" spc="4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8" dirty="0">
                <a:latin typeface="Consolas"/>
                <a:cs typeface="Consolas"/>
              </a:rPr>
              <a:t>q</a:t>
            </a:r>
            <a:r>
              <a:rPr sz="1111" b="1" spc="4" dirty="0">
                <a:latin typeface="Consolas"/>
                <a:cs typeface="Consolas"/>
              </a:rPr>
              <a:t>ue</a:t>
            </a:r>
            <a:r>
              <a:rPr sz="1111" b="1" spc="-8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s</a:t>
            </a:r>
            <a:endParaRPr sz="1111" dirty="0">
              <a:latin typeface="Consolas"/>
              <a:cs typeface="Consolas"/>
            </a:endParaRPr>
          </a:p>
          <a:p>
            <a:pPr marL="495494">
              <a:spcBef>
                <a:spcPts val="20"/>
              </a:spcBef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95494" marR="4566811"/>
            <a:r>
              <a:rPr sz="1111" b="1" spc="-4" dirty="0">
                <a:latin typeface="Consolas"/>
                <a:cs typeface="Consolas"/>
              </a:rPr>
              <a:t>client_i</a:t>
            </a:r>
            <a:r>
              <a:rPr sz="1111" b="1" dirty="0">
                <a:latin typeface="Consolas"/>
                <a:cs typeface="Consolas"/>
              </a:rPr>
              <a:t>d</a:t>
            </a:r>
            <a:r>
              <a:rPr sz="1111" b="1" spc="36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b="1" spc="8" dirty="0">
                <a:latin typeface="굴림"/>
                <a:cs typeface="굴림"/>
              </a:rPr>
              <a:t>ec</a:t>
            </a:r>
            <a:r>
              <a:rPr sz="1111" b="1" spc="-8" dirty="0">
                <a:latin typeface="굴림"/>
                <a:cs typeface="굴림"/>
              </a:rPr>
              <a:t>M</a:t>
            </a:r>
            <a:r>
              <a:rPr sz="1111" b="1" spc="-4" dirty="0">
                <a:latin typeface="굴림"/>
                <a:cs typeface="굴림"/>
              </a:rPr>
              <a:t>W</a:t>
            </a:r>
            <a:r>
              <a:rPr sz="1111" b="1" spc="-12" dirty="0">
                <a:latin typeface="굴림"/>
                <a:cs typeface="굴림"/>
              </a:rPr>
              <a:t>5</a:t>
            </a:r>
            <a:r>
              <a:rPr sz="1111" b="1" dirty="0">
                <a:latin typeface="굴림"/>
                <a:cs typeface="굴림"/>
              </a:rPr>
              <a:t>6</a:t>
            </a:r>
            <a:r>
              <a:rPr sz="1111" b="1" spc="-12" dirty="0">
                <a:latin typeface="굴림"/>
                <a:cs typeface="굴림"/>
              </a:rPr>
              <a:t>2</a:t>
            </a:r>
            <a:r>
              <a:rPr sz="1111" b="1" dirty="0">
                <a:latin typeface="굴림"/>
                <a:cs typeface="굴림"/>
              </a:rPr>
              <a:t>V</a:t>
            </a:r>
            <a:r>
              <a:rPr sz="1111" b="1" spc="4" dirty="0">
                <a:latin typeface="굴림"/>
                <a:cs typeface="굴림"/>
              </a:rPr>
              <a:t>r</a:t>
            </a:r>
            <a:r>
              <a:rPr sz="1111" b="1" spc="-4" dirty="0">
                <a:latin typeface="굴림"/>
                <a:cs typeface="굴림"/>
              </a:rPr>
              <a:t>P</a:t>
            </a:r>
            <a:r>
              <a:rPr sz="1111" b="1" spc="-12" dirty="0">
                <a:latin typeface="굴림"/>
                <a:cs typeface="굴림"/>
              </a:rPr>
              <a:t>lu</a:t>
            </a:r>
            <a:r>
              <a:rPr sz="1111" b="1" dirty="0">
                <a:latin typeface="굴림"/>
                <a:cs typeface="굴림"/>
              </a:rPr>
              <a:t>_</a:t>
            </a:r>
            <a:r>
              <a:rPr sz="1111" b="1" spc="-4" dirty="0">
                <a:latin typeface="굴림"/>
                <a:cs typeface="굴림"/>
              </a:rPr>
              <a:t>L</a:t>
            </a:r>
            <a:r>
              <a:rPr sz="1111" b="1" dirty="0">
                <a:latin typeface="굴림"/>
                <a:cs typeface="굴림"/>
              </a:rPr>
              <a:t>q</a:t>
            </a:r>
            <a:r>
              <a:rPr sz="1111" b="1" spc="4" dirty="0">
                <a:latin typeface="굴림"/>
                <a:cs typeface="굴림"/>
              </a:rPr>
              <a:t>F</a:t>
            </a:r>
            <a:r>
              <a:rPr sz="1111" b="1" spc="-16" dirty="0">
                <a:latin typeface="굴림"/>
                <a:cs typeface="굴림"/>
              </a:rPr>
              <a:t>M</a:t>
            </a:r>
            <a:r>
              <a:rPr sz="1111" b="1" spc="-4" dirty="0">
                <a:latin typeface="굴림"/>
                <a:cs typeface="굴림"/>
              </a:rPr>
              <a:t>s</a:t>
            </a:r>
            <a:r>
              <a:rPr sz="1111" b="1" dirty="0">
                <a:latin typeface="굴림"/>
                <a:cs typeface="굴림"/>
              </a:rPr>
              <a:t>K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b="1" spc="-4" dirty="0">
                <a:latin typeface="Consolas"/>
                <a:cs typeface="Consolas"/>
              </a:rPr>
              <a:t>client_s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4" dirty="0">
                <a:latin typeface="Consolas"/>
                <a:cs typeface="Consolas"/>
              </a:rPr>
              <a:t>c</a:t>
            </a:r>
            <a:r>
              <a:rPr sz="1111" b="1" spc="4" dirty="0">
                <a:latin typeface="Consolas"/>
                <a:cs typeface="Consolas"/>
              </a:rPr>
              <a:t>re</a:t>
            </a:r>
            <a:r>
              <a:rPr sz="1111" b="1" dirty="0">
                <a:latin typeface="Consolas"/>
                <a:cs typeface="Consolas"/>
              </a:rPr>
              <a:t>t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111" b="1" spc="8" dirty="0">
                <a:latin typeface="굴림"/>
                <a:cs typeface="굴림"/>
              </a:rPr>
              <a:t>Q</a:t>
            </a:r>
            <a:r>
              <a:rPr sz="1111" b="1" dirty="0">
                <a:latin typeface="굴림"/>
                <a:cs typeface="굴림"/>
              </a:rPr>
              <a:t>tIt</a:t>
            </a:r>
            <a:r>
              <a:rPr sz="1111" b="1" spc="4" dirty="0">
                <a:latin typeface="굴림"/>
                <a:cs typeface="굴림"/>
              </a:rPr>
              <a:t>G</a:t>
            </a:r>
            <a:r>
              <a:rPr sz="1111" b="1" dirty="0">
                <a:latin typeface="굴림"/>
                <a:cs typeface="굴림"/>
              </a:rPr>
              <a:t>H</a:t>
            </a:r>
            <a:r>
              <a:rPr sz="1111" b="1" spc="-12" dirty="0">
                <a:latin typeface="굴림"/>
                <a:cs typeface="굴림"/>
              </a:rPr>
              <a:t>2</a:t>
            </a:r>
            <a:r>
              <a:rPr sz="1111" b="1" dirty="0">
                <a:latin typeface="굴림"/>
                <a:cs typeface="굴림"/>
              </a:rPr>
              <a:t>3</a:t>
            </a:r>
            <a:r>
              <a:rPr sz="1111" b="1" spc="-12" dirty="0">
                <a:latin typeface="굴림"/>
                <a:cs typeface="굴림"/>
              </a:rPr>
              <a:t>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1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2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$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ay=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tar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50&amp;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or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=s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im"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l3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og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?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$&amp;disp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&amp;s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rt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latin typeface="Consolas"/>
                <a:cs typeface="Consolas"/>
              </a:rPr>
              <a:t>h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a</a:t>
            </a:r>
            <a:r>
              <a:rPr sz="1111" b="1" spc="4" dirty="0">
                <a:latin typeface="Consolas"/>
                <a:cs typeface="Consolas"/>
              </a:rPr>
              <a:t>d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{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dirty="0">
                <a:latin typeface="Consolas"/>
                <a:cs typeface="Consolas"/>
              </a:rPr>
              <a:t>:cl</a:t>
            </a:r>
            <a:r>
              <a:rPr sz="1111" b="1" spc="4" dirty="0">
                <a:latin typeface="Consolas"/>
                <a:cs typeface="Consolas"/>
              </a:rPr>
              <a:t>i</a:t>
            </a:r>
            <a:r>
              <a:rPr sz="1111" b="1" dirty="0">
                <a:latin typeface="Consolas"/>
                <a:cs typeface="Consolas"/>
              </a:rPr>
              <a:t>en</a:t>
            </a:r>
            <a:r>
              <a:rPr sz="1111" b="1" spc="8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_id,</a:t>
            </a:r>
            <a:r>
              <a:rPr sz="1111" b="1" spc="16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latin typeface="Consolas"/>
                <a:cs typeface="Consolas"/>
              </a:rPr>
              <a:t>:c</a:t>
            </a:r>
            <a:r>
              <a:rPr sz="1111" b="1" dirty="0">
                <a:latin typeface="Consolas"/>
                <a:cs typeface="Consolas"/>
              </a:rPr>
              <a:t>lie</a:t>
            </a:r>
            <a:r>
              <a:rPr sz="1111" b="1" spc="4" dirty="0">
                <a:latin typeface="Consolas"/>
                <a:cs typeface="Consolas"/>
              </a:rPr>
              <a:t>nt</a:t>
            </a:r>
            <a:r>
              <a:rPr sz="1111" b="1" dirty="0">
                <a:latin typeface="Consolas"/>
                <a:cs typeface="Consolas"/>
              </a:rPr>
              <a:t>_s</a:t>
            </a:r>
            <a:r>
              <a:rPr sz="1111" b="1" spc="8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cre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}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/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q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rl, h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s=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ur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111" b="1" spc="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주소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를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1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포함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한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2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요청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을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 err="1">
                <a:solidFill>
                  <a:srgbClr val="008000"/>
                </a:solidFill>
                <a:latin typeface="굴림"/>
                <a:cs typeface="굴림"/>
              </a:rPr>
              <a:t>보냄</a:t>
            </a:r>
            <a:r>
              <a:rPr sz="1111" b="1" spc="-8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endParaRPr lang="en-US" altLang="ko-KR" sz="1111" b="1" spc="-8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u</a:t>
            </a:r>
            <a:r>
              <a:rPr sz="1111" b="1" dirty="0">
                <a:latin typeface="Consolas"/>
                <a:cs typeface="Consolas"/>
              </a:rPr>
              <a:t>lt</a:t>
            </a:r>
            <a:r>
              <a:rPr sz="1111" b="1" spc="12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re</a:t>
            </a:r>
            <a:r>
              <a:rPr sz="1111" b="1" spc="8" dirty="0">
                <a:latin typeface="Consolas"/>
                <a:cs typeface="Consolas"/>
              </a:rPr>
              <a:t>q</a:t>
            </a:r>
            <a:r>
              <a:rPr sz="1111" b="1" dirty="0">
                <a:latin typeface="Consolas"/>
                <a:cs typeface="Consolas"/>
              </a:rPr>
              <a:t>ue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ts.</a:t>
            </a:r>
            <a:r>
              <a:rPr sz="1111" b="1" spc="4" dirty="0">
                <a:latin typeface="Consolas"/>
                <a:cs typeface="Consolas"/>
              </a:rPr>
              <a:t>g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t(</a:t>
            </a:r>
            <a:r>
              <a:rPr sz="1111" b="1" dirty="0">
                <a:latin typeface="Consolas"/>
                <a:cs typeface="Consolas"/>
              </a:rPr>
              <a:t>url</a:t>
            </a:r>
            <a:r>
              <a:rPr sz="1111" b="1" spc="4" dirty="0">
                <a:latin typeface="Consolas"/>
                <a:cs typeface="Consolas"/>
              </a:rPr>
              <a:t>1</a:t>
            </a:r>
            <a:r>
              <a:rPr sz="1111" b="1" dirty="0">
                <a:latin typeface="Consolas"/>
                <a:cs typeface="Consolas"/>
              </a:rPr>
              <a:t>,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he</a:t>
            </a:r>
            <a:r>
              <a:rPr sz="1111" b="1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=h</a:t>
            </a:r>
            <a:r>
              <a:rPr sz="1111" b="1" dirty="0">
                <a:latin typeface="Consolas"/>
                <a:cs typeface="Consolas"/>
              </a:rPr>
              <a:t>ead</a:t>
            </a:r>
            <a:r>
              <a:rPr sz="1111" b="1" spc="4" dirty="0">
                <a:latin typeface="Consolas"/>
                <a:cs typeface="Consolas"/>
              </a:rPr>
              <a:t>er</a:t>
            </a:r>
            <a:r>
              <a:rPr sz="1111" b="1" dirty="0">
                <a:latin typeface="Consolas"/>
                <a:cs typeface="Consolas"/>
              </a:rPr>
              <a:t>s) 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111" b="1" spc="-8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latin typeface="Consolas"/>
                <a:cs typeface="Consolas"/>
              </a:rPr>
              <a:t>(r</a:t>
            </a:r>
            <a:r>
              <a:rPr sz="1111" b="1" dirty="0">
                <a:latin typeface="Consolas"/>
                <a:cs typeface="Consolas"/>
              </a:rPr>
              <a:t>esu</a:t>
            </a:r>
            <a:r>
              <a:rPr sz="1111" b="1" spc="4" dirty="0">
                <a:latin typeface="Consolas"/>
                <a:cs typeface="Consolas"/>
              </a:rPr>
              <a:t>lt</a:t>
            </a:r>
            <a:r>
              <a:rPr sz="1111" b="1" dirty="0">
                <a:latin typeface="Consolas"/>
                <a:cs typeface="Consolas"/>
              </a:rPr>
              <a:t>.j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o</a:t>
            </a:r>
            <a:r>
              <a:rPr sz="1111" b="1" spc="4" dirty="0">
                <a:latin typeface="Consolas"/>
                <a:cs typeface="Consolas"/>
              </a:rPr>
              <a:t>n</a:t>
            </a:r>
            <a:r>
              <a:rPr sz="1111" b="1" dirty="0">
                <a:latin typeface="Consolas"/>
                <a:cs typeface="Consolas"/>
              </a:rPr>
              <a:t>())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2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rl2,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#print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.j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o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  <a:spcBef>
                <a:spcPts val="20"/>
              </a:spcBef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3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rl3,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p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res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t.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j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son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))</a:t>
            </a:r>
            <a:endParaRPr sz="111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00881" y="2170716"/>
            <a:ext cx="7904771" cy="234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429367" y="3243196"/>
            <a:ext cx="6060042" cy="343782"/>
          </a:xfrm>
          <a:custGeom>
            <a:avLst/>
            <a:gdLst/>
            <a:ahLst/>
            <a:cxnLst/>
            <a:rect l="l" t="t" r="r" b="b"/>
            <a:pathLst>
              <a:path w="7633970" h="433070">
                <a:moveTo>
                  <a:pt x="0" y="432816"/>
                </a:moveTo>
                <a:lnTo>
                  <a:pt x="7633716" y="432816"/>
                </a:lnTo>
                <a:lnTo>
                  <a:pt x="7633716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1429367" y="3243196"/>
            <a:ext cx="6060042" cy="343782"/>
          </a:xfrm>
          <a:custGeom>
            <a:avLst/>
            <a:gdLst/>
            <a:ahLst/>
            <a:cxnLst/>
            <a:rect l="l" t="t" r="r" b="b"/>
            <a:pathLst>
              <a:path w="7633970" h="433070">
                <a:moveTo>
                  <a:pt x="0" y="432816"/>
                </a:moveTo>
                <a:lnTo>
                  <a:pt x="7633716" y="432816"/>
                </a:lnTo>
                <a:lnTo>
                  <a:pt x="7633716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650" y="2118695"/>
            <a:ext cx="5799736" cy="282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275399" y="2055786"/>
            <a:ext cx="4641966" cy="3349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465847" y="2673586"/>
            <a:ext cx="1622631" cy="1269776"/>
          </a:xfrm>
          <a:custGeom>
            <a:avLst/>
            <a:gdLst/>
            <a:ahLst/>
            <a:cxnLst/>
            <a:rect l="l" t="t" r="r" b="b"/>
            <a:pathLst>
              <a:path w="2044064" h="1599564">
                <a:moveTo>
                  <a:pt x="1879471" y="1539513"/>
                </a:moveTo>
                <a:lnTo>
                  <a:pt x="1869069" y="1545756"/>
                </a:lnTo>
                <a:lnTo>
                  <a:pt x="1863708" y="1559372"/>
                </a:lnTo>
                <a:lnTo>
                  <a:pt x="1868668" y="1571133"/>
                </a:lnTo>
                <a:lnTo>
                  <a:pt x="1880235" y="1577213"/>
                </a:lnTo>
                <a:lnTo>
                  <a:pt x="2043684" y="1599184"/>
                </a:lnTo>
                <a:lnTo>
                  <a:pt x="2040428" y="1591056"/>
                </a:lnTo>
                <a:lnTo>
                  <a:pt x="2002155" y="1591056"/>
                </a:lnTo>
                <a:lnTo>
                  <a:pt x="1947244" y="1548242"/>
                </a:lnTo>
                <a:lnTo>
                  <a:pt x="1879471" y="1539513"/>
                </a:lnTo>
                <a:close/>
              </a:path>
              <a:path w="2044064" h="1599564">
                <a:moveTo>
                  <a:pt x="1947244" y="1548242"/>
                </a:moveTo>
                <a:lnTo>
                  <a:pt x="2002155" y="1591056"/>
                </a:lnTo>
                <a:lnTo>
                  <a:pt x="2008400" y="1583055"/>
                </a:lnTo>
                <a:lnTo>
                  <a:pt x="1996186" y="1583055"/>
                </a:lnTo>
                <a:lnTo>
                  <a:pt x="1984156" y="1552996"/>
                </a:lnTo>
                <a:lnTo>
                  <a:pt x="1947244" y="1548242"/>
                </a:lnTo>
                <a:close/>
              </a:path>
              <a:path w="2044064" h="1599564">
                <a:moveTo>
                  <a:pt x="1966739" y="1435102"/>
                </a:moveTo>
                <a:lnTo>
                  <a:pt x="1952929" y="1438147"/>
                </a:lnTo>
                <a:lnTo>
                  <a:pt x="1946354" y="1448074"/>
                </a:lnTo>
                <a:lnTo>
                  <a:pt x="1947037" y="1460246"/>
                </a:lnTo>
                <a:lnTo>
                  <a:pt x="1969970" y="1517549"/>
                </a:lnTo>
                <a:lnTo>
                  <a:pt x="2025650" y="1560957"/>
                </a:lnTo>
                <a:lnTo>
                  <a:pt x="2002155" y="1591056"/>
                </a:lnTo>
                <a:lnTo>
                  <a:pt x="2040428" y="1591056"/>
                </a:lnTo>
                <a:lnTo>
                  <a:pt x="1982343" y="1446022"/>
                </a:lnTo>
                <a:lnTo>
                  <a:pt x="1977080" y="1438795"/>
                </a:lnTo>
                <a:lnTo>
                  <a:pt x="1966739" y="1435102"/>
                </a:lnTo>
                <a:close/>
              </a:path>
              <a:path w="2044064" h="1599564">
                <a:moveTo>
                  <a:pt x="1984156" y="1552996"/>
                </a:moveTo>
                <a:lnTo>
                  <a:pt x="1996186" y="1583055"/>
                </a:lnTo>
                <a:lnTo>
                  <a:pt x="2016379" y="1557147"/>
                </a:lnTo>
                <a:lnTo>
                  <a:pt x="1984156" y="1552996"/>
                </a:lnTo>
                <a:close/>
              </a:path>
              <a:path w="2044064" h="1599564">
                <a:moveTo>
                  <a:pt x="1969970" y="1517549"/>
                </a:moveTo>
                <a:lnTo>
                  <a:pt x="1984156" y="1552996"/>
                </a:lnTo>
                <a:lnTo>
                  <a:pt x="2016379" y="1557147"/>
                </a:lnTo>
                <a:lnTo>
                  <a:pt x="1996186" y="1583055"/>
                </a:lnTo>
                <a:lnTo>
                  <a:pt x="2008400" y="1583055"/>
                </a:lnTo>
                <a:lnTo>
                  <a:pt x="2025650" y="1560957"/>
                </a:lnTo>
                <a:lnTo>
                  <a:pt x="1969970" y="1517549"/>
                </a:lnTo>
                <a:close/>
              </a:path>
              <a:path w="2044064" h="1599564">
                <a:moveTo>
                  <a:pt x="23368" y="0"/>
                </a:moveTo>
                <a:lnTo>
                  <a:pt x="0" y="29972"/>
                </a:lnTo>
                <a:lnTo>
                  <a:pt x="1947244" y="1548242"/>
                </a:lnTo>
                <a:lnTo>
                  <a:pt x="1984156" y="1552996"/>
                </a:lnTo>
                <a:lnTo>
                  <a:pt x="1969970" y="1517549"/>
                </a:lnTo>
                <a:lnTo>
                  <a:pt x="23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365637" y="2513692"/>
            <a:ext cx="1722943" cy="1053022"/>
          </a:xfrm>
          <a:custGeom>
            <a:avLst/>
            <a:gdLst/>
            <a:ahLst/>
            <a:cxnLst/>
            <a:rect l="l" t="t" r="r" b="b"/>
            <a:pathLst>
              <a:path w="2170429" h="1326514">
                <a:moveTo>
                  <a:pt x="2105592" y="39095"/>
                </a:moveTo>
                <a:lnTo>
                  <a:pt x="2068042" y="39657"/>
                </a:lnTo>
                <a:lnTo>
                  <a:pt x="0" y="1293367"/>
                </a:lnTo>
                <a:lnTo>
                  <a:pt x="19812" y="1326006"/>
                </a:lnTo>
                <a:lnTo>
                  <a:pt x="2087542" y="72362"/>
                </a:lnTo>
                <a:lnTo>
                  <a:pt x="2105592" y="39095"/>
                </a:lnTo>
                <a:close/>
              </a:path>
              <a:path w="2170429" h="1326514">
                <a:moveTo>
                  <a:pt x="2168381" y="3301"/>
                </a:moveTo>
                <a:lnTo>
                  <a:pt x="2128012" y="3301"/>
                </a:lnTo>
                <a:lnTo>
                  <a:pt x="2147824" y="35813"/>
                </a:lnTo>
                <a:lnTo>
                  <a:pt x="2087542" y="72362"/>
                </a:lnTo>
                <a:lnTo>
                  <a:pt x="2058035" y="126745"/>
                </a:lnTo>
                <a:lnTo>
                  <a:pt x="2055874" y="138559"/>
                </a:lnTo>
                <a:lnTo>
                  <a:pt x="2061043" y="149071"/>
                </a:lnTo>
                <a:lnTo>
                  <a:pt x="2074318" y="153877"/>
                </a:lnTo>
                <a:lnTo>
                  <a:pt x="2084925" y="151736"/>
                </a:lnTo>
                <a:lnTo>
                  <a:pt x="2091436" y="144906"/>
                </a:lnTo>
                <a:lnTo>
                  <a:pt x="2168381" y="3301"/>
                </a:lnTo>
                <a:close/>
              </a:path>
              <a:path w="2170429" h="1326514">
                <a:moveTo>
                  <a:pt x="2132345" y="10413"/>
                </a:moveTo>
                <a:lnTo>
                  <a:pt x="2121154" y="10413"/>
                </a:lnTo>
                <a:lnTo>
                  <a:pt x="2138172" y="38607"/>
                </a:lnTo>
                <a:lnTo>
                  <a:pt x="2105592" y="39095"/>
                </a:lnTo>
                <a:lnTo>
                  <a:pt x="2087542" y="72362"/>
                </a:lnTo>
                <a:lnTo>
                  <a:pt x="2147824" y="35813"/>
                </a:lnTo>
                <a:lnTo>
                  <a:pt x="2132345" y="10413"/>
                </a:lnTo>
                <a:close/>
              </a:path>
              <a:path w="2170429" h="1326514">
                <a:moveTo>
                  <a:pt x="2170176" y="0"/>
                </a:moveTo>
                <a:lnTo>
                  <a:pt x="2005203" y="2793"/>
                </a:lnTo>
                <a:lnTo>
                  <a:pt x="1992542" y="7922"/>
                </a:lnTo>
                <a:lnTo>
                  <a:pt x="1986602" y="20211"/>
                </a:lnTo>
                <a:lnTo>
                  <a:pt x="1991247" y="34013"/>
                </a:lnTo>
                <a:lnTo>
                  <a:pt x="2002580" y="40636"/>
                </a:lnTo>
                <a:lnTo>
                  <a:pt x="2068042" y="39657"/>
                </a:lnTo>
                <a:lnTo>
                  <a:pt x="2128012" y="3301"/>
                </a:lnTo>
                <a:lnTo>
                  <a:pt x="2168381" y="3301"/>
                </a:lnTo>
                <a:lnTo>
                  <a:pt x="2170176" y="0"/>
                </a:lnTo>
                <a:close/>
              </a:path>
              <a:path w="2170429" h="1326514">
                <a:moveTo>
                  <a:pt x="2128012" y="3301"/>
                </a:moveTo>
                <a:lnTo>
                  <a:pt x="2068042" y="39657"/>
                </a:lnTo>
                <a:lnTo>
                  <a:pt x="2105592" y="39095"/>
                </a:lnTo>
                <a:lnTo>
                  <a:pt x="2121154" y="10413"/>
                </a:lnTo>
                <a:lnTo>
                  <a:pt x="2132345" y="10413"/>
                </a:lnTo>
                <a:lnTo>
                  <a:pt x="2128012" y="3301"/>
                </a:lnTo>
                <a:close/>
              </a:path>
              <a:path w="2170429" h="1326514">
                <a:moveTo>
                  <a:pt x="2121154" y="10413"/>
                </a:moveTo>
                <a:lnTo>
                  <a:pt x="2105592" y="39095"/>
                </a:lnTo>
                <a:lnTo>
                  <a:pt x="2138172" y="38607"/>
                </a:lnTo>
                <a:lnTo>
                  <a:pt x="2121154" y="104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D22AB0-9A80-4312-8EB5-884F028E2A55}"/>
              </a:ext>
            </a:extLst>
          </p:cNvPr>
          <p:cNvSpPr/>
          <p:nvPr/>
        </p:nvSpPr>
        <p:spPr>
          <a:xfrm>
            <a:off x="142844" y="77244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1-6</a:t>
            </a:r>
            <a:endParaRPr lang="ko-KR" altLang="en-US" sz="11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6F2FF-1417-45F2-941B-7D06BA00DEC6}"/>
              </a:ext>
            </a:extLst>
          </p:cNvPr>
          <p:cNvGrpSpPr/>
          <p:nvPr/>
        </p:nvGrpSpPr>
        <p:grpSpPr>
          <a:xfrm>
            <a:off x="134272" y="1052736"/>
            <a:ext cx="7174032" cy="5616624"/>
            <a:chOff x="134272" y="1052736"/>
            <a:chExt cx="3963774" cy="45447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C0D41E-6277-460A-84E9-6704CF69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44" y="1052736"/>
              <a:ext cx="3931722" cy="149154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DEA34C-DE70-4876-8AB7-1657B2813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134272" y="2489035"/>
              <a:ext cx="3963774" cy="3108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4442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데이터 추출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dirty="0">
                <a:latin typeface="맑은 고딕"/>
                <a:cs typeface="맑은 고딕"/>
              </a:rPr>
              <a:t>파싱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58182" y="3370829"/>
            <a:ext cx="5200889" cy="10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247899" y="3360545"/>
            <a:ext cx="5221758" cy="1082763"/>
          </a:xfrm>
          <a:custGeom>
            <a:avLst/>
            <a:gdLst/>
            <a:ahLst/>
            <a:cxnLst/>
            <a:rect l="l" t="t" r="r" b="b"/>
            <a:pathLst>
              <a:path w="6577965" h="1363979">
                <a:moveTo>
                  <a:pt x="0" y="1363979"/>
                </a:moveTo>
                <a:lnTo>
                  <a:pt x="6577583" y="1363979"/>
                </a:lnTo>
                <a:lnTo>
                  <a:pt x="6577583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6441" y="2352185"/>
            <a:ext cx="7224869" cy="342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58346" y="2399972"/>
            <a:ext cx="5659803" cy="170883"/>
          </a:xfrm>
          <a:custGeom>
            <a:avLst/>
            <a:gdLst/>
            <a:ahLst/>
            <a:cxnLst/>
            <a:rect l="l" t="t" r="r" b="b"/>
            <a:pathLst>
              <a:path w="7129780" h="215264">
                <a:moveTo>
                  <a:pt x="0" y="214884"/>
                </a:moveTo>
                <a:lnTo>
                  <a:pt x="7129272" y="214884"/>
                </a:lnTo>
                <a:lnTo>
                  <a:pt x="712927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700951" y="2567931"/>
            <a:ext cx="186509" cy="802998"/>
          </a:xfrm>
          <a:custGeom>
            <a:avLst/>
            <a:gdLst/>
            <a:ahLst/>
            <a:cxnLst/>
            <a:rect l="l" t="t" r="r" b="b"/>
            <a:pathLst>
              <a:path w="234950" h="1011555">
                <a:moveTo>
                  <a:pt x="159971" y="902243"/>
                </a:moveTo>
                <a:lnTo>
                  <a:pt x="122427" y="908938"/>
                </a:lnTo>
                <a:lnTo>
                  <a:pt x="198754" y="1011427"/>
                </a:lnTo>
                <a:lnTo>
                  <a:pt x="225460" y="921003"/>
                </a:lnTo>
                <a:lnTo>
                  <a:pt x="163321" y="921003"/>
                </a:lnTo>
                <a:lnTo>
                  <a:pt x="159971" y="902243"/>
                </a:lnTo>
                <a:close/>
              </a:path>
              <a:path w="234950" h="1011555">
                <a:moveTo>
                  <a:pt x="197446" y="895560"/>
                </a:moveTo>
                <a:lnTo>
                  <a:pt x="159971" y="902243"/>
                </a:lnTo>
                <a:lnTo>
                  <a:pt x="163321" y="921003"/>
                </a:lnTo>
                <a:lnTo>
                  <a:pt x="200787" y="914272"/>
                </a:lnTo>
                <a:lnTo>
                  <a:pt x="197446" y="895560"/>
                </a:lnTo>
                <a:close/>
              </a:path>
              <a:path w="234950" h="1011555">
                <a:moveTo>
                  <a:pt x="234950" y="888872"/>
                </a:moveTo>
                <a:lnTo>
                  <a:pt x="197446" y="895560"/>
                </a:lnTo>
                <a:lnTo>
                  <a:pt x="200787" y="914272"/>
                </a:lnTo>
                <a:lnTo>
                  <a:pt x="163321" y="921003"/>
                </a:lnTo>
                <a:lnTo>
                  <a:pt x="225460" y="921003"/>
                </a:lnTo>
                <a:lnTo>
                  <a:pt x="234950" y="888872"/>
                </a:lnTo>
                <a:close/>
              </a:path>
              <a:path w="234950" h="1011555">
                <a:moveTo>
                  <a:pt x="37591" y="0"/>
                </a:moveTo>
                <a:lnTo>
                  <a:pt x="0" y="6603"/>
                </a:lnTo>
                <a:lnTo>
                  <a:pt x="159971" y="902243"/>
                </a:lnTo>
                <a:lnTo>
                  <a:pt x="197446" y="895560"/>
                </a:lnTo>
                <a:lnTo>
                  <a:pt x="37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j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o</a:t>
            </a:r>
            <a:r>
              <a:rPr sz="1270" b="1" spc="-8" dirty="0">
                <a:latin typeface="맑은 고딕"/>
                <a:cs typeface="맑은 고딕"/>
              </a:rPr>
              <a:t>n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포맷의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출력됨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3458" y="4467692"/>
            <a:ext cx="1244068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49" indent="-157268"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dirty="0">
                <a:latin typeface="맑은 고딕"/>
                <a:cs typeface="맑은 고딕"/>
              </a:rPr>
              <a:t>b</a:t>
            </a:r>
            <a:r>
              <a:rPr sz="953" b="1" spc="-8" dirty="0">
                <a:latin typeface="맑은 고딕"/>
                <a:cs typeface="맑은 고딕"/>
              </a:rPr>
              <a:t>l</a:t>
            </a:r>
            <a:r>
              <a:rPr sz="953" b="1" dirty="0">
                <a:latin typeface="맑은 고딕"/>
                <a:cs typeface="맑은 고딕"/>
              </a:rPr>
              <a:t>ogge</a:t>
            </a:r>
            <a:r>
              <a:rPr sz="953" b="1" spc="-4" dirty="0">
                <a:latin typeface="맑은 고딕"/>
                <a:cs typeface="맑은 고딕"/>
              </a:rPr>
              <a:t>rname</a:t>
            </a:r>
            <a:endParaRPr sz="953">
              <a:latin typeface="맑은 고딕"/>
              <a:cs typeface="맑은 고딕"/>
            </a:endParaRPr>
          </a:p>
          <a:p>
            <a:pPr marL="167349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spc="4" dirty="0">
                <a:latin typeface="맑은 고딕"/>
                <a:cs typeface="맑은 고딕"/>
              </a:rPr>
              <a:t>b</a:t>
            </a:r>
            <a:r>
              <a:rPr sz="953" b="1" spc="-8" dirty="0">
                <a:latin typeface="맑은 고딕"/>
                <a:cs typeface="맑은 고딕"/>
              </a:rPr>
              <a:t>lo</a:t>
            </a:r>
            <a:r>
              <a:rPr sz="953" b="1" spc="-4" dirty="0">
                <a:latin typeface="맑은 고딕"/>
                <a:cs typeface="맑은 고딕"/>
              </a:rPr>
              <a:t>gg</a:t>
            </a:r>
            <a:r>
              <a:rPr sz="953" b="1" spc="-8" dirty="0">
                <a:latin typeface="맑은 고딕"/>
                <a:cs typeface="맑은 고딕"/>
              </a:rPr>
              <a:t>er</a:t>
            </a:r>
            <a:r>
              <a:rPr sz="953" b="1" spc="-12" dirty="0">
                <a:latin typeface="맑은 고딕"/>
                <a:cs typeface="맑은 고딕"/>
              </a:rPr>
              <a:t>l</a:t>
            </a:r>
            <a:r>
              <a:rPr sz="953" b="1" spc="-8" dirty="0">
                <a:latin typeface="맑은 고딕"/>
                <a:cs typeface="맑은 고딕"/>
              </a:rPr>
              <a:t>i</a:t>
            </a:r>
            <a:r>
              <a:rPr sz="953" b="1" dirty="0">
                <a:latin typeface="맑은 고딕"/>
                <a:cs typeface="맑은 고딕"/>
              </a:rPr>
              <a:t>nk </a:t>
            </a:r>
            <a:r>
              <a:rPr sz="953" b="1" spc="-56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ng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2379" y="4472555"/>
            <a:ext cx="3704983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tabLst>
                <a:tab pos="734924" algn="l"/>
              </a:tabLst>
            </a:pP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dirty="0">
                <a:latin typeface="맑은 고딕"/>
                <a:cs typeface="맑은 고딕"/>
              </a:rPr>
              <a:t>g	</a:t>
            </a:r>
            <a:r>
              <a:rPr sz="953" b="1" spc="-4" dirty="0">
                <a:latin typeface="맑은 고딕"/>
                <a:cs typeface="맑은 고딕"/>
              </a:rPr>
              <a:t>검</a:t>
            </a:r>
            <a:r>
              <a:rPr sz="953" b="1" dirty="0">
                <a:latin typeface="맑은 고딕"/>
                <a:cs typeface="맑은 고딕"/>
              </a:rPr>
              <a:t>색</a:t>
            </a:r>
            <a:r>
              <a:rPr sz="953" b="1" spc="-4" dirty="0">
                <a:latin typeface="맑은 고딕"/>
                <a:cs typeface="맑은 고딕"/>
              </a:rPr>
              <a:t> 결</a:t>
            </a:r>
            <a:r>
              <a:rPr sz="953" b="1" dirty="0">
                <a:latin typeface="맑은 고딕"/>
                <a:cs typeface="맑은 고딕"/>
              </a:rPr>
              <a:t>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블로</a:t>
            </a:r>
            <a:r>
              <a:rPr sz="953" b="1" dirty="0">
                <a:latin typeface="맑은 고딕"/>
                <a:cs typeface="맑은 고딕"/>
              </a:rPr>
              <a:t>그</a:t>
            </a:r>
            <a:r>
              <a:rPr sz="953" b="1" spc="-4" dirty="0">
                <a:latin typeface="맑은 고딕"/>
                <a:cs typeface="맑은 고딕"/>
              </a:rPr>
              <a:t> 포스트</a:t>
            </a:r>
            <a:r>
              <a:rPr sz="953" b="1" dirty="0">
                <a:latin typeface="맑은 고딕"/>
                <a:cs typeface="맑은 고딕"/>
              </a:rPr>
              <a:t>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작성</a:t>
            </a:r>
            <a:r>
              <a:rPr sz="953" b="1" dirty="0">
                <a:latin typeface="맑은 고딕"/>
                <a:cs typeface="맑은 고딕"/>
              </a:rPr>
              <a:t>한</a:t>
            </a:r>
            <a:r>
              <a:rPr sz="953" b="1" spc="-4" dirty="0">
                <a:latin typeface="맑은 고딕"/>
                <a:cs typeface="맑은 고딕"/>
              </a:rPr>
              <a:t> 블로거</a:t>
            </a:r>
            <a:r>
              <a:rPr sz="953" b="1" dirty="0">
                <a:latin typeface="맑은 고딕"/>
                <a:cs typeface="맑은 고딕"/>
              </a:rPr>
              <a:t>의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이름이다</a:t>
            </a:r>
            <a:r>
              <a:rPr sz="953" b="1" dirty="0">
                <a:latin typeface="맑은 고딕"/>
                <a:cs typeface="맑은 고딕"/>
              </a:rPr>
              <a:t>.</a:t>
            </a:r>
            <a:endParaRPr sz="953">
              <a:latin typeface="맑은 고딕"/>
              <a:cs typeface="맑은 고딕"/>
            </a:endParaRPr>
          </a:p>
          <a:p>
            <a:pPr marL="10081">
              <a:spcBef>
                <a:spcPts val="552"/>
              </a:spcBef>
            </a:pPr>
            <a:r>
              <a:rPr sz="953" b="1" dirty="0">
                <a:latin typeface="맑은 고딕"/>
                <a:cs typeface="맑은 고딕"/>
              </a:rPr>
              <a:t>검색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결과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포스트를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작성한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블로거의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하이퍼텍스트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latin typeface="맑은 고딕"/>
                <a:cs typeface="맑은 고딕"/>
              </a:rPr>
              <a:t>li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spc="4" dirty="0">
                <a:latin typeface="맑은 고딕"/>
                <a:cs typeface="맑은 고딕"/>
              </a:rPr>
              <a:t>k</a:t>
            </a:r>
            <a:r>
              <a:rPr sz="953" b="1" dirty="0">
                <a:latin typeface="맑은 고딕"/>
                <a:cs typeface="맑은 고딕"/>
              </a:rPr>
              <a:t>이다</a:t>
            </a:r>
            <a:r>
              <a:rPr sz="953" b="1" spc="-4" dirty="0">
                <a:latin typeface="맑은 고딕"/>
                <a:cs typeface="맑은 고딕"/>
              </a:rPr>
              <a:t>.</a:t>
            </a:r>
            <a:endParaRPr sz="953">
              <a:latin typeface="맑은 고딕"/>
              <a:cs typeface="맑은 고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0670" y="2298830"/>
          <a:ext cx="7498744" cy="22574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0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496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필드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타입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설명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225">
                <a:tc gridSpan="2"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45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ui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tim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검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me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블로그 포스트를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작성한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날짜이다.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l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총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개수를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2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중,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시작점을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ay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nteger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검색된 검색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em/i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ems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-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XML 포멧에서는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tem</a:t>
                      </a:r>
                      <a:r>
                        <a:rPr sz="6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태그로,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JS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 포멧에서는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tems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속성으로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표현된다.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개별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결과이며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e,</a:t>
                      </a:r>
                      <a:r>
                        <a:rPr sz="6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600" b="1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desc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rip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n,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bl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am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6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bl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rli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포함한다.</a:t>
                      </a:r>
                      <a:endParaRPr sz="6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title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나타낸다.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제목에서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3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nk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하이퍼텍스트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on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패시지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정보이다. 문서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전체의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600" b="1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따라가면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읽을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 패시지에서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6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7110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infomation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20" dirty="0">
                <a:latin typeface="Consolas"/>
                <a:cs typeface="Consolas"/>
              </a:rPr>
              <a:t>r</a:t>
            </a:r>
            <a:r>
              <a:rPr sz="1270" b="1" spc="-8" dirty="0">
                <a:latin typeface="Consolas"/>
                <a:cs typeface="Consolas"/>
              </a:rPr>
              <a:t>es</a:t>
            </a:r>
            <a:r>
              <a:rPr sz="1270" b="1" spc="-12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lt</a:t>
            </a:r>
            <a:r>
              <a:rPr sz="1270" b="1" spc="-12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js</a:t>
            </a:r>
            <a:r>
              <a:rPr sz="1270" b="1" spc="-12" dirty="0">
                <a:latin typeface="Consolas"/>
                <a:cs typeface="Consolas"/>
              </a:rPr>
              <a:t>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</a:t>
            </a:r>
            <a:endParaRPr sz="1270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'lastBuildDat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총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55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infomation[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'total'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시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작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위치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'start'</a:t>
            </a:r>
            <a:r>
              <a:rPr sz="1270" b="1" spc="-12" dirty="0">
                <a:latin typeface="Consolas"/>
                <a:cs typeface="Consolas"/>
              </a:rPr>
              <a:t>])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055630">
              <a:spcBef>
                <a:spcPts val="20"/>
              </a:spcBef>
            </a:pPr>
            <a:r>
              <a:rPr sz="1270" b="1" spc="-12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출</a:t>
            </a:r>
            <a:r>
              <a:rPr sz="1270" b="1" spc="12" dirty="0">
                <a:solidFill>
                  <a:srgbClr val="A21515"/>
                </a:solidFill>
                <a:latin typeface="굴림"/>
                <a:cs typeface="굴림"/>
              </a:rPr>
              <a:t>력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28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'display'</a:t>
            </a:r>
            <a:r>
              <a:rPr sz="1270" b="1" spc="-12" dirty="0">
                <a:latin typeface="Consolas"/>
                <a:cs typeface="Consolas"/>
              </a:rPr>
              <a:t>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124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 marR="3886830"/>
            <a:r>
              <a:rPr sz="1270" b="1" spc="-8" dirty="0">
                <a:latin typeface="Consolas"/>
                <a:cs typeface="Consolas"/>
              </a:rPr>
              <a:t>information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result.jso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886830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items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8" dirty="0">
                <a:latin typeface="Consolas"/>
                <a:cs typeface="Consolas"/>
              </a:rPr>
              <a:t>,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7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163</a:t>
            </a:fld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0112" y="2119905"/>
            <a:ext cx="5829981" cy="301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566736" cy="3320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64"/>
              </a:spcBef>
            </a:pPr>
            <a:r>
              <a:rPr sz="127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7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7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8" dirty="0">
                <a:latin typeface="Consolas"/>
                <a:cs typeface="Consolas"/>
              </a:rPr>
              <a:t>e</a:t>
            </a:r>
            <a:r>
              <a:rPr sz="1270" b="1" spc="-16" dirty="0">
                <a:latin typeface="Consolas"/>
                <a:cs typeface="Consolas"/>
              </a:rPr>
              <a:t>s</a:t>
            </a:r>
            <a:r>
              <a:rPr sz="1270" b="1" spc="-20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8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>
              <a:lnSpc>
                <a:spcPts val="1516"/>
              </a:lnSpc>
            </a:pPr>
            <a:r>
              <a:rPr sz="1270" b="1" spc="-8" dirty="0">
                <a:solidFill>
                  <a:srgbClr val="008000"/>
                </a:solidFill>
                <a:latin typeface="Consolas"/>
                <a:cs typeface="Consolas"/>
              </a:rPr>
              <a:t>#API</a:t>
            </a:r>
            <a:r>
              <a:rPr sz="1270" b="1" spc="-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270" b="1" spc="12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270" b="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270" dirty="0">
              <a:latin typeface="굴림"/>
              <a:cs typeface="굴림"/>
            </a:endParaRPr>
          </a:p>
          <a:p>
            <a:pPr marL="495494" marR="4151463">
              <a:lnSpc>
                <a:spcPts val="1524"/>
              </a:lnSpc>
              <a:spcBef>
                <a:spcPts val="40"/>
              </a:spcBef>
            </a:pPr>
            <a:r>
              <a:rPr sz="1270" b="1" spc="-8" dirty="0">
                <a:latin typeface="Consolas"/>
                <a:cs typeface="Consolas"/>
              </a:rPr>
              <a:t>client_id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iy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XR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fP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t7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f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Hr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h" </a:t>
            </a:r>
            <a:r>
              <a:rPr sz="1270" b="1" spc="-8" dirty="0">
                <a:latin typeface="Consolas"/>
                <a:cs typeface="Consolas"/>
              </a:rPr>
              <a:t>client_secret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"et1QdF_Oz"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3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url1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"https://openapi.naver.com/v1/search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blog?query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dirty="0">
                <a:solidFill>
                  <a:srgbClr val="A21515"/>
                </a:solidFill>
                <a:latin typeface="굴림"/>
                <a:cs typeface="굴림"/>
              </a:rPr>
              <a:t>강</a:t>
            </a:r>
            <a:r>
              <a:rPr sz="1270" b="1" spc="-8" dirty="0">
                <a:solidFill>
                  <a:srgbClr val="A21515"/>
                </a:solidFill>
                <a:latin typeface="굴림"/>
                <a:cs typeface="굴림"/>
              </a:rPr>
              <a:t>남역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44"/>
              </a:spcBef>
            </a:pPr>
            <a:endParaRPr sz="127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headres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 </a:t>
            </a:r>
            <a:r>
              <a:rPr sz="1270" b="1" spc="-12" dirty="0">
                <a:latin typeface="Consolas"/>
                <a:cs typeface="Consolas"/>
              </a:rPr>
              <a:t>{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Naver-Clien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12" dirty="0">
                <a:latin typeface="Consolas"/>
                <a:cs typeface="Consolas"/>
              </a:rPr>
              <a:t>:client_id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'X-Naver-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t-Secret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latin typeface="Consolas"/>
                <a:cs typeface="Consolas"/>
              </a:rPr>
              <a:t>:c</a:t>
            </a:r>
            <a:r>
              <a:rPr sz="1270" b="1" spc="-12" dirty="0">
                <a:latin typeface="Consolas"/>
                <a:cs typeface="Consolas"/>
              </a:rPr>
              <a:t>l</a:t>
            </a:r>
            <a:r>
              <a:rPr sz="1270" b="1" spc="-8" dirty="0">
                <a:latin typeface="Consolas"/>
                <a:cs typeface="Consolas"/>
              </a:rPr>
              <a:t>i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nt</a:t>
            </a:r>
            <a:r>
              <a:rPr sz="1270" b="1" spc="-12" dirty="0">
                <a:latin typeface="Consolas"/>
                <a:cs typeface="Consolas"/>
              </a:rPr>
              <a:t>_</a:t>
            </a:r>
            <a:r>
              <a:rPr sz="1270" b="1" spc="-8" dirty="0">
                <a:latin typeface="Consolas"/>
                <a:cs typeface="Consolas"/>
              </a:rPr>
              <a:t>se</a:t>
            </a:r>
            <a:r>
              <a:rPr sz="1270" b="1" spc="-12" dirty="0">
                <a:latin typeface="Consolas"/>
                <a:cs typeface="Consolas"/>
              </a:rPr>
              <a:t>c</a:t>
            </a:r>
            <a:r>
              <a:rPr sz="1270" b="1" spc="-8" dirty="0">
                <a:latin typeface="Consolas"/>
                <a:cs typeface="Consolas"/>
              </a:rPr>
              <a:t>re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}</a:t>
            </a:r>
            <a:endParaRPr sz="1270" dirty="0">
              <a:latin typeface="Consolas"/>
              <a:cs typeface="Consolas"/>
            </a:endParaRPr>
          </a:p>
          <a:p>
            <a:pPr>
              <a:spcBef>
                <a:spcPts val="17"/>
              </a:spcBef>
            </a:pPr>
            <a:endParaRPr sz="1310" dirty="0">
              <a:latin typeface="Times New Roman"/>
              <a:cs typeface="Times New Roman"/>
            </a:endParaRPr>
          </a:p>
          <a:p>
            <a:pPr marL="495494"/>
            <a:r>
              <a:rPr sz="1270" b="1" spc="-8" dirty="0">
                <a:latin typeface="Consolas"/>
                <a:cs typeface="Consolas"/>
              </a:rPr>
              <a:t>result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20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q</a:t>
            </a:r>
            <a:r>
              <a:rPr sz="1270" b="1" spc="-16" dirty="0">
                <a:latin typeface="Consolas"/>
                <a:cs typeface="Consolas"/>
              </a:rPr>
              <a:t>u</a:t>
            </a:r>
            <a:r>
              <a:rPr sz="1270" b="1" spc="-20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s</a:t>
            </a:r>
            <a:r>
              <a:rPr sz="1270" b="1" spc="-16" dirty="0">
                <a:latin typeface="Consolas"/>
                <a:cs typeface="Consolas"/>
              </a:rPr>
              <a:t>.</a:t>
            </a:r>
            <a:r>
              <a:rPr sz="1270" b="1" spc="-8" dirty="0">
                <a:latin typeface="Consolas"/>
                <a:cs typeface="Consolas"/>
              </a:rPr>
              <a:t>g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t</a:t>
            </a:r>
            <a:r>
              <a:rPr sz="1270" b="1" spc="-8" dirty="0">
                <a:latin typeface="Consolas"/>
                <a:cs typeface="Consolas"/>
              </a:rPr>
              <a:t>(url1,</a:t>
            </a:r>
            <a:r>
              <a:rPr sz="1270" b="1" spc="-24" dirty="0">
                <a:latin typeface="Consolas"/>
                <a:cs typeface="Consolas"/>
              </a:rPr>
              <a:t> </a:t>
            </a:r>
            <a:r>
              <a:rPr sz="127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70" b="1" spc="-12" dirty="0">
                <a:latin typeface="Consolas"/>
                <a:cs typeface="Consolas"/>
              </a:rPr>
              <a:t>=</a:t>
            </a:r>
            <a:r>
              <a:rPr sz="1270" b="1" spc="-8" dirty="0">
                <a:latin typeface="Consolas"/>
                <a:cs typeface="Consolas"/>
              </a:rPr>
              <a:t>h</a:t>
            </a:r>
            <a:r>
              <a:rPr sz="1270" b="1" spc="-16" dirty="0">
                <a:latin typeface="Consolas"/>
                <a:cs typeface="Consolas"/>
              </a:rPr>
              <a:t>e</a:t>
            </a:r>
            <a:r>
              <a:rPr sz="1270" b="1" spc="-8" dirty="0">
                <a:latin typeface="Consolas"/>
                <a:cs typeface="Consolas"/>
              </a:rPr>
              <a:t>a</a:t>
            </a:r>
            <a:r>
              <a:rPr sz="1270" b="1" spc="-16" dirty="0">
                <a:latin typeface="Consolas"/>
                <a:cs typeface="Consolas"/>
              </a:rPr>
              <a:t>d</a:t>
            </a:r>
            <a:r>
              <a:rPr sz="1270" b="1" spc="-8" dirty="0">
                <a:latin typeface="Consolas"/>
                <a:cs typeface="Consolas"/>
              </a:rPr>
              <a:t>r</a:t>
            </a:r>
            <a:r>
              <a:rPr sz="1270" b="1" spc="-24" dirty="0">
                <a:latin typeface="Consolas"/>
                <a:cs typeface="Consolas"/>
              </a:rPr>
              <a:t>e</a:t>
            </a:r>
            <a:r>
              <a:rPr sz="1270" b="1" spc="-12" dirty="0">
                <a:latin typeface="Consolas"/>
                <a:cs typeface="Consolas"/>
              </a:rPr>
              <a:t>s</a:t>
            </a:r>
            <a:r>
              <a:rPr sz="1270" b="1" spc="-8" dirty="0">
                <a:latin typeface="Consolas"/>
                <a:cs typeface="Consolas"/>
              </a:rPr>
              <a:t>)</a:t>
            </a:r>
            <a:endParaRPr sz="1270" dirty="0">
              <a:latin typeface="Consolas"/>
              <a:cs typeface="Consolas"/>
            </a:endParaRPr>
          </a:p>
          <a:p>
            <a:pPr marL="495494" marR="3709904"/>
            <a:r>
              <a:rPr sz="1270" b="1" spc="-8" dirty="0">
                <a:latin typeface="Consolas"/>
                <a:cs typeface="Consolas"/>
              </a:rPr>
              <a:t>information</a:t>
            </a:r>
            <a:r>
              <a:rPr sz="1270" b="1" spc="-4" dirty="0">
                <a:latin typeface="Consolas"/>
                <a:cs typeface="Consolas"/>
              </a:rPr>
              <a:t> </a:t>
            </a:r>
            <a:r>
              <a:rPr sz="1270" b="1" spc="-8" dirty="0">
                <a:latin typeface="Consolas"/>
                <a:cs typeface="Consolas"/>
              </a:rPr>
              <a:t>=</a:t>
            </a:r>
            <a:r>
              <a:rPr sz="1270" b="1" spc="-3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result.jso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() </a:t>
            </a:r>
            <a:endParaRPr lang="en-US" altLang="ko-KR" sz="1270" b="1" spc="-12" dirty="0">
              <a:latin typeface="Consolas"/>
              <a:cs typeface="Consolas"/>
            </a:endParaRPr>
          </a:p>
          <a:p>
            <a:pPr marL="495494" marR="3709904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7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70" b="1" spc="-8" dirty="0">
                <a:latin typeface="Consolas"/>
                <a:cs typeface="Consolas"/>
              </a:rPr>
              <a:t>,</a:t>
            </a:r>
            <a:r>
              <a:rPr sz="1270" b="1" spc="-16" dirty="0">
                <a:latin typeface="Consolas"/>
                <a:cs typeface="Consolas"/>
              </a:rPr>
              <a:t>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’</a:t>
            </a:r>
            <a:r>
              <a:rPr sz="1270" b="1" spc="-12" dirty="0">
                <a:latin typeface="Consolas"/>
                <a:cs typeface="Consolas"/>
              </a:rPr>
              <a:t>][0])</a:t>
            </a:r>
            <a:endParaRPr sz="1270" dirty="0">
              <a:latin typeface="Consolas"/>
              <a:cs typeface="Consolas"/>
            </a:endParaRPr>
          </a:p>
          <a:p>
            <a:pPr marL="495494"/>
            <a:r>
              <a:rPr sz="1270" b="1" spc="-8" dirty="0">
                <a:solidFill>
                  <a:srgbClr val="0000FF"/>
                </a:solidFill>
                <a:latin typeface="Consolas"/>
                <a:cs typeface="Consolas"/>
              </a:rPr>
              <a:t>#prin</a:t>
            </a:r>
            <a:r>
              <a:rPr sz="127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70" b="1" spc="-12" dirty="0">
                <a:latin typeface="Consolas"/>
                <a:cs typeface="Consolas"/>
              </a:rPr>
              <a:t>(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12" dirty="0">
                <a:latin typeface="Consolas"/>
                <a:cs typeface="Consolas"/>
              </a:rPr>
              <a:t>item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70" b="1" spc="-8" dirty="0">
                <a:latin typeface="Consolas"/>
                <a:cs typeface="Consolas"/>
              </a:rPr>
              <a:t>, </a:t>
            </a:r>
            <a:r>
              <a:rPr sz="1270" b="1" spc="-12" dirty="0">
                <a:latin typeface="Consolas"/>
                <a:cs typeface="Consolas"/>
              </a:rPr>
              <a:t>infomatio</a:t>
            </a:r>
            <a:r>
              <a:rPr sz="1270" b="1" spc="-8" dirty="0">
                <a:latin typeface="Consolas"/>
                <a:cs typeface="Consolas"/>
              </a:rPr>
              <a:t>n</a:t>
            </a:r>
            <a:r>
              <a:rPr sz="1270" b="1" spc="-12" dirty="0">
                <a:latin typeface="Consolas"/>
                <a:cs typeface="Consolas"/>
              </a:rPr>
              <a:t>[</a:t>
            </a:r>
            <a:r>
              <a:rPr sz="127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7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70" b="1" spc="-16" dirty="0">
                <a:solidFill>
                  <a:srgbClr val="A21515"/>
                </a:solidFill>
                <a:latin typeface="Consolas"/>
                <a:cs typeface="Consolas"/>
              </a:rPr>
              <a:t>’</a:t>
            </a:r>
            <a:r>
              <a:rPr sz="1270" b="1" spc="-12" dirty="0">
                <a:latin typeface="Consolas"/>
                <a:cs typeface="Consolas"/>
              </a:rPr>
              <a:t>][1])</a:t>
            </a:r>
            <a:endParaRPr sz="127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112646"/>
            <a:ext cx="5837239" cy="116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177406" y="2854248"/>
            <a:ext cx="4536714" cy="740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856531" y="3569236"/>
            <a:ext cx="5792476" cy="116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4230637" y="4350759"/>
            <a:ext cx="4627449" cy="74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15418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데이터 추출 :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“글 제목 @</a:t>
            </a:r>
            <a:r>
              <a:rPr sz="1429" spc="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블로그 이름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@ 글 주소 링크” 의 형식으로 출력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4881" y="2073933"/>
            <a:ext cx="8349369" cy="76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68188" y="2081192"/>
            <a:ext cx="8158222" cy="81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457301" y="2055787"/>
            <a:ext cx="8346546" cy="757631"/>
          </a:xfrm>
          <a:custGeom>
            <a:avLst/>
            <a:gdLst/>
            <a:ahLst/>
            <a:cxnLst/>
            <a:rect l="l" t="t" r="r" b="b"/>
            <a:pathLst>
              <a:path w="10514330" h="954405">
                <a:moveTo>
                  <a:pt x="0" y="954024"/>
                </a:moveTo>
                <a:lnTo>
                  <a:pt x="10514076" y="954024"/>
                </a:lnTo>
                <a:lnTo>
                  <a:pt x="1051407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 txBox="1"/>
          <p:nvPr/>
        </p:nvSpPr>
        <p:spPr>
          <a:xfrm>
            <a:off x="457301" y="2055787"/>
            <a:ext cx="8346546" cy="712887"/>
          </a:xfrm>
          <a:prstGeom prst="rect">
            <a:avLst/>
          </a:prstGeom>
          <a:solidFill>
            <a:srgbClr val="FFFFFF"/>
          </a:solidFill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577" marR="228341">
              <a:lnSpc>
                <a:spcPts val="921"/>
              </a:lnSpc>
            </a:pPr>
            <a:r>
              <a:rPr sz="794" b="1" spc="-4" dirty="0">
                <a:latin typeface="맑은 고딕"/>
                <a:cs typeface="맑은 고딕"/>
              </a:rPr>
              <a:t>[</a:t>
            </a:r>
            <a:r>
              <a:rPr sz="794" b="1" spc="-8" dirty="0">
                <a:latin typeface="맑은 고딕"/>
                <a:cs typeface="맑은 고딕"/>
              </a:rPr>
              <a:t>강남역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맛집</a:t>
            </a:r>
            <a:r>
              <a:rPr sz="794" b="1" spc="-4" dirty="0">
                <a:latin typeface="맑은 고딕"/>
                <a:cs typeface="맑은 고딕"/>
              </a:rPr>
              <a:t>]</a:t>
            </a:r>
            <a:r>
              <a:rPr sz="794" b="1" spc="8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청류벽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-</a:t>
            </a:r>
            <a:r>
              <a:rPr sz="794" b="1" spc="-8" dirty="0">
                <a:latin typeface="맑은 고딕"/>
                <a:cs typeface="맑은 고딕"/>
              </a:rPr>
              <a:t> 별미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들기름막국수를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찾아주세요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</a:rPr>
              <a:t>여의도</a:t>
            </a:r>
            <a:r>
              <a:rPr sz="794" b="1" spc="32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직장인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문썬의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밥상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(</a:t>
            </a:r>
            <a:r>
              <a:rPr sz="794" b="1" spc="-8" dirty="0">
                <a:latin typeface="맑은 고딕"/>
                <a:cs typeface="맑은 고딕"/>
              </a:rPr>
              <a:t>舊</a:t>
            </a:r>
            <a:r>
              <a:rPr sz="794" b="1" spc="-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을지로</a:t>
            </a:r>
            <a:r>
              <a:rPr sz="794" b="1" spc="-4" dirty="0"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ht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p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: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//b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log.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aver.</a:t>
            </a:r>
            <a:r>
              <a:rPr sz="794" b="1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m</a:t>
            </a:r>
            <a:r>
              <a:rPr sz="794" b="1" dirty="0">
                <a:latin typeface="맑은 고딕"/>
                <a:cs typeface="맑은 고딕"/>
                <a:hlinkClick r:id="rId5"/>
              </a:rPr>
              <a:t>/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s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iell</a:t>
            </a:r>
            <a:r>
              <a:rPr sz="794" b="1" spc="4" dirty="0">
                <a:latin typeface="맑은 고딕"/>
                <a:cs typeface="맑은 고딕"/>
                <a:hlinkClick r:id="rId5"/>
              </a:rPr>
              <a:t>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83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?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R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edire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&amp;amp;</a:t>
            </a:r>
            <a:r>
              <a:rPr sz="794" b="1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221453985380</a:t>
            </a:r>
            <a:r>
              <a:rPr sz="794" b="1" spc="-8" dirty="0"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데이트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이색적인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매력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@Y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ou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l</a:t>
            </a:r>
            <a:r>
              <a:rPr sz="794" b="1" spc="4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day 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Calibri"/>
                <a:cs typeface="Calibri"/>
              </a:rPr>
              <a:t>ᴗ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Nirmala UI"/>
                <a:cs typeface="Nirmala UI"/>
              </a:rPr>
              <a:t>ෆ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tp: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m/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yo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221454784237</a:t>
            </a:r>
            <a:endParaRPr sz="794">
              <a:latin typeface="맑은 고딕"/>
              <a:cs typeface="맑은 고딕"/>
            </a:endParaRPr>
          </a:p>
          <a:p>
            <a:pPr marL="71577">
              <a:spcBef>
                <a:spcPts val="4"/>
              </a:spcBef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맛으로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승부하네요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이프리의</a:t>
            </a:r>
            <a:r>
              <a:rPr sz="794" b="1" spc="2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프리카메라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♪@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m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err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y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221451755057</a:t>
            </a:r>
            <a:endParaRPr sz="794">
              <a:latin typeface="맑은 고딕"/>
              <a:cs typeface="맑은 고딕"/>
            </a:endParaRPr>
          </a:p>
          <a:p>
            <a:pPr marL="71577" marR="530778"/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리얼리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맛있는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!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내</a:t>
            </a:r>
            <a:r>
              <a:rPr sz="794" b="1" spc="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맘속의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風景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하나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바람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속의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風磬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m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/100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4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221448927833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 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땀땀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(feat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</a:rPr>
              <a:t>.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곱창쌀국수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찌주의</a:t>
            </a:r>
            <a:r>
              <a:rPr sz="794" b="1" spc="32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데일리블로그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♡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0122kj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221454935497</a:t>
            </a:r>
            <a:endParaRPr sz="794">
              <a:latin typeface="맑은 고딕"/>
              <a:cs typeface="맑은 고딕"/>
            </a:endParaRPr>
          </a:p>
          <a:p>
            <a:pPr marL="71577">
              <a:lnSpc>
                <a:spcPts val="913"/>
              </a:lnSpc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한정식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가족모임에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언제나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좋은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인생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뭐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있나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…@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ri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k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y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d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&amp;amp;l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221453758512</a:t>
            </a:r>
            <a:endParaRPr sz="794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358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14100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552957">
              <a:spcBef>
                <a:spcPts val="28"/>
              </a:spcBef>
            </a:pP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953" spc="8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requ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sts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1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953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953" spc="8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953" spc="-4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증 </a:t>
            </a:r>
            <a:r>
              <a:rPr sz="953" spc="-11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spc="-4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953" dirty="0">
              <a:latin typeface="굴림"/>
              <a:cs typeface="굴림"/>
            </a:endParaRPr>
          </a:p>
          <a:p>
            <a:pPr marL="552957" marR="3078313">
              <a:lnSpc>
                <a:spcPts val="1143"/>
              </a:lnSpc>
              <a:spcBef>
                <a:spcPts val="28"/>
              </a:spcBef>
            </a:pPr>
            <a:r>
              <a:rPr sz="953" spc="-8" dirty="0">
                <a:latin typeface="Consolas"/>
                <a:cs typeface="Consolas"/>
              </a:rPr>
              <a:t>client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id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"Ci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RcfPNt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7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vfsH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dh1" </a:t>
            </a:r>
            <a:r>
              <a:rPr sz="953" spc="-8" dirty="0">
                <a:latin typeface="Consolas"/>
                <a:cs typeface="Consolas"/>
              </a:rPr>
              <a:t>client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secr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t1QdF_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zG"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953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solidFill>
                  <a:srgbClr val="008000"/>
                </a:solidFill>
                <a:latin typeface="Consolas"/>
                <a:cs typeface="Consolas"/>
              </a:rPr>
              <a:t>#header</a:t>
            </a:r>
            <a:r>
              <a:rPr sz="953" spc="-8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953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추가될 </a:t>
            </a:r>
            <a:r>
              <a:rPr sz="953" spc="-11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953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953" dirty="0">
              <a:latin typeface="굴림"/>
              <a:cs typeface="굴림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latin typeface="Consolas"/>
                <a:cs typeface="Consolas"/>
              </a:rPr>
              <a:t>headres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{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X-N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r-Clie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953" spc="-16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-Id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:cl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t_id,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X-Na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er-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ent-Se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ret'</a:t>
            </a:r>
            <a:r>
              <a:rPr sz="953" dirty="0">
                <a:latin typeface="Consolas"/>
                <a:cs typeface="Consolas"/>
              </a:rPr>
              <a:t>:</a:t>
            </a:r>
            <a:r>
              <a:rPr sz="953" spc="-8" dirty="0">
                <a:latin typeface="Consolas"/>
                <a:cs typeface="Consolas"/>
              </a:rPr>
              <a:t>cli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n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_secre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}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/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de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ge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_a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p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i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_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re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s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u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l</a:t>
            </a:r>
            <a:r>
              <a:rPr sz="953" spc="8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ke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wo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-4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i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sp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l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start</a:t>
            </a:r>
            <a:r>
              <a:rPr sz="953" spc="8" dirty="0">
                <a:latin typeface="Consolas"/>
                <a:cs typeface="Consolas"/>
              </a:rPr>
              <a:t>):</a:t>
            </a:r>
            <a:endParaRPr sz="953" dirty="0">
              <a:latin typeface="Consolas"/>
              <a:cs typeface="Consolas"/>
            </a:endParaRPr>
          </a:p>
          <a:p>
            <a:pPr marL="752566"/>
            <a:r>
              <a:rPr sz="953" spc="-8" dirty="0">
                <a:latin typeface="Consolas"/>
                <a:cs typeface="Consolas"/>
              </a:rPr>
              <a:t>url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tps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openap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.nav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r.c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v1/sea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ch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og?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953" spc="-20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="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keyw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rd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\</a:t>
            </a:r>
            <a:endParaRPr sz="953" dirty="0">
              <a:latin typeface="Consolas"/>
              <a:cs typeface="Consolas"/>
            </a:endParaRPr>
          </a:p>
          <a:p>
            <a:pPr marL="752566"/>
            <a:r>
              <a:rPr sz="953" spc="-8" dirty="0">
                <a:latin typeface="Consolas"/>
                <a:cs typeface="Consolas"/>
              </a:rPr>
              <a:t>+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disp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ay="</a:t>
            </a:r>
            <a:r>
              <a:rPr sz="953" spc="8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257E99"/>
                </a:solidFill>
                <a:latin typeface="Consolas"/>
                <a:cs typeface="Consolas"/>
              </a:rPr>
              <a:t>str</a:t>
            </a:r>
            <a:r>
              <a:rPr sz="953" spc="-8" dirty="0">
                <a:latin typeface="Consolas"/>
                <a:cs typeface="Consolas"/>
              </a:rPr>
              <a:t>(d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spla</a:t>
            </a:r>
            <a:r>
              <a:rPr sz="953" dirty="0">
                <a:latin typeface="Consolas"/>
                <a:cs typeface="Consolas"/>
              </a:rPr>
              <a:t>y</a:t>
            </a:r>
            <a:r>
              <a:rPr sz="953" spc="-8" dirty="0">
                <a:latin typeface="Consolas"/>
                <a:cs typeface="Consolas"/>
              </a:rPr>
              <a:t>)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\</a:t>
            </a:r>
            <a:endParaRPr sz="953" dirty="0">
              <a:latin typeface="Consolas"/>
              <a:cs typeface="Consolas"/>
            </a:endParaRPr>
          </a:p>
          <a:p>
            <a:pPr marL="752566" marR="2408413"/>
            <a:r>
              <a:rPr sz="953" spc="-8" dirty="0">
                <a:latin typeface="Consolas"/>
                <a:cs typeface="Consolas"/>
              </a:rPr>
              <a:t>+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star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="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257E99"/>
                </a:solidFill>
                <a:latin typeface="Consolas"/>
                <a:cs typeface="Consolas"/>
              </a:rPr>
              <a:t>s</a:t>
            </a:r>
            <a:r>
              <a:rPr sz="953" spc="-8" dirty="0">
                <a:solidFill>
                  <a:srgbClr val="257E99"/>
                </a:solidFill>
                <a:latin typeface="Consolas"/>
                <a:cs typeface="Consolas"/>
              </a:rPr>
              <a:t>tr</a:t>
            </a:r>
            <a:r>
              <a:rPr sz="953" spc="-8" dirty="0">
                <a:latin typeface="Consolas"/>
                <a:cs typeface="Consolas"/>
              </a:rPr>
              <a:t>(sta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t) res</a:t>
            </a:r>
            <a:r>
              <a:rPr sz="953" dirty="0">
                <a:latin typeface="Consolas"/>
                <a:cs typeface="Consolas"/>
              </a:rPr>
              <a:t>u</a:t>
            </a:r>
            <a:r>
              <a:rPr sz="953" spc="-8" dirty="0">
                <a:latin typeface="Consolas"/>
                <a:cs typeface="Consolas"/>
              </a:rPr>
              <a:t>lt=r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que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.ge</a:t>
            </a:r>
            <a:r>
              <a:rPr sz="953" spc="-4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(u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l,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h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spc="-8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953" dirty="0">
                <a:latin typeface="Consolas"/>
                <a:cs typeface="Consolas"/>
              </a:rPr>
              <a:t>=</a:t>
            </a:r>
            <a:r>
              <a:rPr sz="953" spc="-8" dirty="0">
                <a:latin typeface="Consolas"/>
                <a:cs typeface="Consolas"/>
              </a:rPr>
              <a:t>headre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) </a:t>
            </a:r>
            <a:endParaRPr lang="en-US" altLang="ko-KR" sz="953" spc="-8" dirty="0">
              <a:latin typeface="Consolas"/>
              <a:cs typeface="Consolas"/>
            </a:endParaRPr>
          </a:p>
          <a:p>
            <a:pPr marL="752566" marR="2408413"/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ret</a:t>
            </a:r>
            <a:r>
              <a:rPr sz="953" dirty="0">
                <a:solidFill>
                  <a:srgbClr val="AE00DB"/>
                </a:solidFill>
                <a:latin typeface="Consolas"/>
                <a:cs typeface="Consolas"/>
              </a:rPr>
              <a:t>u</a:t>
            </a: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rn</a:t>
            </a:r>
            <a:r>
              <a:rPr sz="953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sul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.</a:t>
            </a:r>
            <a:r>
              <a:rPr sz="953" dirty="0">
                <a:latin typeface="Consolas"/>
                <a:cs typeface="Consolas"/>
              </a:rPr>
              <a:t>j</a:t>
            </a:r>
            <a:r>
              <a:rPr sz="953" spc="-8" dirty="0">
                <a:latin typeface="Consolas"/>
                <a:cs typeface="Consolas"/>
              </a:rPr>
              <a:t>so</a:t>
            </a:r>
            <a:r>
              <a:rPr sz="953" spc="-4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()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/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de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f</a:t>
            </a:r>
            <a:r>
              <a:rPr sz="953" spc="-4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ca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l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l_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n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d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_p</a:t>
            </a:r>
            <a:r>
              <a:rPr sz="953" spc="-4" dirty="0">
                <a:solidFill>
                  <a:srgbClr val="795E25"/>
                </a:solidFill>
                <a:latin typeface="Consolas"/>
                <a:cs typeface="Consolas"/>
              </a:rPr>
              <a:t>r</a:t>
            </a:r>
            <a:r>
              <a:rPr sz="953" spc="4" dirty="0">
                <a:solidFill>
                  <a:srgbClr val="795E25"/>
                </a:solidFill>
                <a:latin typeface="Consolas"/>
                <a:cs typeface="Consolas"/>
              </a:rPr>
              <a:t>i</a:t>
            </a:r>
            <a:r>
              <a:rPr sz="953" dirty="0">
                <a:solidFill>
                  <a:srgbClr val="795E25"/>
                </a:solidFill>
                <a:latin typeface="Consolas"/>
                <a:cs typeface="Consolas"/>
              </a:rPr>
              <a:t>n</a:t>
            </a:r>
            <a:r>
              <a:rPr sz="953" spc="8" dirty="0">
                <a:solidFill>
                  <a:srgbClr val="795E25"/>
                </a:solidFill>
                <a:latin typeface="Consolas"/>
                <a:cs typeface="Consolas"/>
              </a:rPr>
              <a:t>t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ke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y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wo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d</a:t>
            </a:r>
            <a:r>
              <a:rPr sz="953" dirty="0">
                <a:latin typeface="Consolas"/>
                <a:cs typeface="Consolas"/>
              </a:rPr>
              <a:t>,</a:t>
            </a:r>
            <a:r>
              <a:rPr sz="953" spc="-4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p</a:t>
            </a:r>
            <a:r>
              <a:rPr sz="953" spc="4" dirty="0">
                <a:solidFill>
                  <a:srgbClr val="000F80"/>
                </a:solidFill>
                <a:latin typeface="Consolas"/>
                <a:cs typeface="Consolas"/>
              </a:rPr>
              <a:t>a</a:t>
            </a:r>
            <a:r>
              <a:rPr sz="953" dirty="0">
                <a:solidFill>
                  <a:srgbClr val="000F80"/>
                </a:solidFill>
                <a:latin typeface="Consolas"/>
                <a:cs typeface="Consolas"/>
              </a:rPr>
              <a:t>g</a:t>
            </a:r>
            <a:r>
              <a:rPr sz="953" spc="-4" dirty="0">
                <a:solidFill>
                  <a:srgbClr val="000F80"/>
                </a:solidFill>
                <a:latin typeface="Consolas"/>
                <a:cs typeface="Consolas"/>
              </a:rPr>
              <a:t>e</a:t>
            </a:r>
            <a:r>
              <a:rPr sz="953" spc="-4" dirty="0">
                <a:latin typeface="Consolas"/>
                <a:cs typeface="Consolas"/>
              </a:rPr>
              <a:t>):</a:t>
            </a:r>
            <a:endParaRPr sz="953" dirty="0">
              <a:latin typeface="Consolas"/>
              <a:cs typeface="Consolas"/>
            </a:endParaRPr>
          </a:p>
          <a:p>
            <a:pPr marL="752566" marR="2209308"/>
            <a:r>
              <a:rPr sz="953" spc="-8" dirty="0">
                <a:latin typeface="Consolas"/>
                <a:cs typeface="Consolas"/>
              </a:rPr>
              <a:t>jso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_obj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g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t</a:t>
            </a:r>
            <a:r>
              <a:rPr sz="953" dirty="0">
                <a:latin typeface="Consolas"/>
                <a:cs typeface="Consolas"/>
              </a:rPr>
              <a:t>_</a:t>
            </a:r>
            <a:r>
              <a:rPr sz="953" spc="-8" dirty="0">
                <a:latin typeface="Consolas"/>
                <a:cs typeface="Consolas"/>
              </a:rPr>
              <a:t>api_re</a:t>
            </a:r>
            <a:r>
              <a:rPr sz="953" dirty="0">
                <a:latin typeface="Consolas"/>
                <a:cs typeface="Consolas"/>
              </a:rPr>
              <a:t>s</a:t>
            </a:r>
            <a:r>
              <a:rPr sz="953" spc="-8" dirty="0">
                <a:latin typeface="Consolas"/>
                <a:cs typeface="Consolas"/>
              </a:rPr>
              <a:t>ul</a:t>
            </a:r>
            <a:r>
              <a:rPr sz="953" spc="-4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(</a:t>
            </a:r>
            <a:r>
              <a:rPr sz="953" dirty="0">
                <a:latin typeface="Consolas"/>
                <a:cs typeface="Consolas"/>
              </a:rPr>
              <a:t>k</a:t>
            </a:r>
            <a:r>
              <a:rPr sz="953" spc="-8" dirty="0">
                <a:latin typeface="Consolas"/>
                <a:cs typeface="Consolas"/>
              </a:rPr>
              <a:t>eyw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r</a:t>
            </a:r>
            <a:r>
              <a:rPr sz="953" dirty="0">
                <a:latin typeface="Consolas"/>
                <a:cs typeface="Consolas"/>
              </a:rPr>
              <a:t>d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9875A"/>
                </a:solidFill>
                <a:latin typeface="Consolas"/>
                <a:cs typeface="Consolas"/>
              </a:rPr>
              <a:t>20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p</a:t>
            </a:r>
            <a:r>
              <a:rPr sz="953" spc="-8" dirty="0">
                <a:latin typeface="Consolas"/>
                <a:cs typeface="Consolas"/>
              </a:rPr>
              <a:t>age) </a:t>
            </a:r>
            <a:r>
              <a:rPr sz="953" spc="-8" dirty="0">
                <a:solidFill>
                  <a:srgbClr val="AE00DB"/>
                </a:solidFill>
                <a:latin typeface="Consolas"/>
                <a:cs typeface="Consolas"/>
              </a:rPr>
              <a:t>for</a:t>
            </a:r>
            <a:r>
              <a:rPr sz="953" spc="8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item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0000FF"/>
                </a:solidFill>
                <a:latin typeface="Consolas"/>
                <a:cs typeface="Consolas"/>
              </a:rPr>
              <a:t>in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j</a:t>
            </a:r>
            <a:r>
              <a:rPr sz="953" spc="-8" dirty="0">
                <a:latin typeface="Consolas"/>
                <a:cs typeface="Consolas"/>
              </a:rPr>
              <a:t>s</a:t>
            </a:r>
            <a:r>
              <a:rPr sz="953" dirty="0">
                <a:latin typeface="Consolas"/>
                <a:cs typeface="Consolas"/>
              </a:rPr>
              <a:t>o</a:t>
            </a:r>
            <a:r>
              <a:rPr sz="953" spc="-8" dirty="0">
                <a:latin typeface="Consolas"/>
                <a:cs typeface="Consolas"/>
              </a:rPr>
              <a:t>n_obj[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item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]:</a:t>
            </a:r>
            <a:endParaRPr sz="953" dirty="0">
              <a:latin typeface="Consolas"/>
              <a:cs typeface="Consolas"/>
            </a:endParaRPr>
          </a:p>
          <a:p>
            <a:pPr marL="952175" marR="939573" indent="-504" algn="ctr"/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itle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=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</a:t>
            </a:r>
            <a:r>
              <a:rPr sz="953" dirty="0">
                <a:latin typeface="Consolas"/>
                <a:cs typeface="Consolas"/>
              </a:rPr>
              <a:t>t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m</a:t>
            </a:r>
            <a:r>
              <a:rPr sz="953" spc="-4" dirty="0">
                <a:latin typeface="Consolas"/>
                <a:cs typeface="Consolas"/>
              </a:rPr>
              <a:t>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'titl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].r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8" dirty="0">
                <a:latin typeface="Consolas"/>
                <a:cs typeface="Consolas"/>
              </a:rPr>
              <a:t>pla</a:t>
            </a:r>
            <a:r>
              <a:rPr sz="953" dirty="0">
                <a:latin typeface="Consolas"/>
                <a:cs typeface="Consolas"/>
              </a:rPr>
              <a:t>c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(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"&lt;b&gt;"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""</a:t>
            </a:r>
            <a:r>
              <a:rPr sz="953" spc="-8" dirty="0">
                <a:latin typeface="Consolas"/>
                <a:cs typeface="Consolas"/>
              </a:rPr>
              <a:t>).</a:t>
            </a:r>
            <a:r>
              <a:rPr sz="953" dirty="0">
                <a:latin typeface="Consolas"/>
                <a:cs typeface="Consolas"/>
              </a:rPr>
              <a:t>r</a:t>
            </a:r>
            <a:r>
              <a:rPr sz="953" spc="-8" dirty="0">
                <a:latin typeface="Consolas"/>
                <a:cs typeface="Consolas"/>
              </a:rPr>
              <a:t>epl</a:t>
            </a:r>
            <a:r>
              <a:rPr sz="953" dirty="0">
                <a:latin typeface="Consolas"/>
                <a:cs typeface="Consolas"/>
              </a:rPr>
              <a:t>a</a:t>
            </a:r>
            <a:r>
              <a:rPr sz="953" spc="-8" dirty="0">
                <a:latin typeface="Consolas"/>
                <a:cs typeface="Consolas"/>
              </a:rPr>
              <a:t>c</a:t>
            </a:r>
            <a:r>
              <a:rPr sz="953" dirty="0">
                <a:latin typeface="Consolas"/>
                <a:cs typeface="Consolas"/>
              </a:rPr>
              <a:t>e</a:t>
            </a:r>
            <a:r>
              <a:rPr sz="953" spc="-4" dirty="0">
                <a:latin typeface="Consolas"/>
                <a:cs typeface="Consolas"/>
              </a:rPr>
              <a:t>(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"&lt;/b&gt;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latin typeface="Consolas"/>
                <a:cs typeface="Consolas"/>
              </a:rPr>
              <a:t>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""</a:t>
            </a:r>
            <a:r>
              <a:rPr sz="953" spc="-8" dirty="0">
                <a:latin typeface="Consolas"/>
                <a:cs typeface="Consolas"/>
              </a:rPr>
              <a:t>) </a:t>
            </a:r>
            <a:r>
              <a:rPr sz="953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953" spc="-8" dirty="0">
                <a:solidFill>
                  <a:srgbClr val="0000FF"/>
                </a:solidFill>
                <a:latin typeface="Consolas"/>
                <a:cs typeface="Consolas"/>
              </a:rPr>
              <a:t>rint</a:t>
            </a:r>
            <a:r>
              <a:rPr sz="953" dirty="0">
                <a:latin typeface="Consolas"/>
                <a:cs typeface="Consolas"/>
              </a:rPr>
              <a:t>(</a:t>
            </a:r>
            <a:r>
              <a:rPr sz="953" spc="-8" dirty="0">
                <a:latin typeface="Consolas"/>
                <a:cs typeface="Consolas"/>
              </a:rPr>
              <a:t>tit</a:t>
            </a:r>
            <a:r>
              <a:rPr sz="953" dirty="0">
                <a:latin typeface="Consolas"/>
                <a:cs typeface="Consolas"/>
              </a:rPr>
              <a:t>l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"@</a:t>
            </a:r>
            <a:r>
              <a:rPr sz="953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item</a:t>
            </a:r>
            <a:r>
              <a:rPr sz="953" dirty="0">
                <a:latin typeface="Consolas"/>
                <a:cs typeface="Consolas"/>
              </a:rPr>
              <a:t>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'bl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ername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953" spc="-8" dirty="0">
                <a:latin typeface="Consolas"/>
                <a:cs typeface="Consolas"/>
              </a:rPr>
              <a:t>]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@"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sz="953" spc="-8" dirty="0">
                <a:latin typeface="Consolas"/>
                <a:cs typeface="Consolas"/>
              </a:rPr>
              <a:t>+</a:t>
            </a:r>
            <a:r>
              <a:rPr sz="953" spc="8" dirty="0"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tem[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'l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953" spc="-8" dirty="0">
                <a:solidFill>
                  <a:srgbClr val="A21515"/>
                </a:solidFill>
                <a:latin typeface="Consolas"/>
                <a:cs typeface="Consolas"/>
              </a:rPr>
              <a:t>nk'</a:t>
            </a:r>
            <a:r>
              <a:rPr sz="953" spc="-8" dirty="0">
                <a:latin typeface="Consolas"/>
                <a:cs typeface="Consolas"/>
              </a:rPr>
              <a:t>])</a:t>
            </a:r>
            <a:endParaRPr sz="953" dirty="0">
              <a:latin typeface="Consolas"/>
              <a:cs typeface="Consolas"/>
            </a:endParaRPr>
          </a:p>
          <a:p>
            <a:pPr>
              <a:spcBef>
                <a:spcPts val="21"/>
              </a:spcBef>
            </a:pPr>
            <a:endParaRPr sz="992" dirty="0">
              <a:latin typeface="Times New Roman"/>
              <a:cs typeface="Times New Roman"/>
            </a:endParaRPr>
          </a:p>
          <a:p>
            <a:pPr marL="552957">
              <a:lnSpc>
                <a:spcPts val="1135"/>
              </a:lnSpc>
            </a:pPr>
            <a:r>
              <a:rPr sz="953" spc="-4" dirty="0">
                <a:latin typeface="Consolas"/>
                <a:cs typeface="Consolas"/>
              </a:rPr>
              <a:t>keywor</a:t>
            </a:r>
            <a:r>
              <a:rPr sz="953" dirty="0">
                <a:latin typeface="Consolas"/>
                <a:cs typeface="Consolas"/>
              </a:rPr>
              <a:t>d</a:t>
            </a:r>
            <a:r>
              <a:rPr sz="953" spc="16" dirty="0">
                <a:latin typeface="Consolas"/>
                <a:cs typeface="Consolas"/>
              </a:rPr>
              <a:t> </a:t>
            </a:r>
            <a:r>
              <a:rPr sz="953" dirty="0">
                <a:latin typeface="Consolas"/>
                <a:cs typeface="Consolas"/>
              </a:rPr>
              <a:t>= </a:t>
            </a:r>
            <a:r>
              <a:rPr sz="953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953" spc="-4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953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953" dirty="0">
              <a:latin typeface="Consolas"/>
              <a:cs typeface="Consolas"/>
            </a:endParaRPr>
          </a:p>
          <a:p>
            <a:pPr marL="552957">
              <a:lnSpc>
                <a:spcPts val="1135"/>
              </a:lnSpc>
            </a:pPr>
            <a:r>
              <a:rPr sz="953" spc="-8" dirty="0">
                <a:latin typeface="Consolas"/>
                <a:cs typeface="Consolas"/>
              </a:rPr>
              <a:t>call_a</a:t>
            </a:r>
            <a:r>
              <a:rPr sz="953" dirty="0">
                <a:latin typeface="Consolas"/>
                <a:cs typeface="Consolas"/>
              </a:rPr>
              <a:t>n</a:t>
            </a:r>
            <a:r>
              <a:rPr sz="953" spc="-8" dirty="0">
                <a:latin typeface="Consolas"/>
                <a:cs typeface="Consolas"/>
              </a:rPr>
              <a:t>d_pr</a:t>
            </a:r>
            <a:r>
              <a:rPr sz="953" dirty="0">
                <a:latin typeface="Consolas"/>
                <a:cs typeface="Consolas"/>
              </a:rPr>
              <a:t>i</a:t>
            </a:r>
            <a:r>
              <a:rPr sz="953" spc="-8" dirty="0">
                <a:latin typeface="Consolas"/>
                <a:cs typeface="Consolas"/>
              </a:rPr>
              <a:t>nt(</a:t>
            </a:r>
            <a:r>
              <a:rPr sz="953" dirty="0">
                <a:latin typeface="Consolas"/>
                <a:cs typeface="Consolas"/>
              </a:rPr>
              <a:t>k</a:t>
            </a:r>
            <a:r>
              <a:rPr sz="953" spc="-8" dirty="0">
                <a:latin typeface="Consolas"/>
                <a:cs typeface="Consolas"/>
              </a:rPr>
              <a:t>e</a:t>
            </a:r>
            <a:r>
              <a:rPr sz="953" dirty="0">
                <a:latin typeface="Consolas"/>
                <a:cs typeface="Consolas"/>
              </a:rPr>
              <a:t>y</a:t>
            </a:r>
            <a:r>
              <a:rPr sz="953" spc="-8" dirty="0">
                <a:latin typeface="Consolas"/>
                <a:cs typeface="Consolas"/>
              </a:rPr>
              <a:t>word,</a:t>
            </a:r>
            <a:r>
              <a:rPr sz="953" dirty="0">
                <a:latin typeface="Consolas"/>
                <a:cs typeface="Consolas"/>
              </a:rPr>
              <a:t> </a:t>
            </a:r>
            <a:r>
              <a:rPr sz="953" dirty="0">
                <a:solidFill>
                  <a:srgbClr val="09875A"/>
                </a:solidFill>
                <a:latin typeface="Consolas"/>
                <a:cs typeface="Consolas"/>
              </a:rPr>
              <a:t>1</a:t>
            </a:r>
            <a:r>
              <a:rPr sz="953" spc="-8" dirty="0">
                <a:latin typeface="Consolas"/>
                <a:cs typeface="Consolas"/>
              </a:rPr>
              <a:t>)</a:t>
            </a:r>
            <a:endParaRPr sz="953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168</a:t>
            </a:fld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255849" cy="166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Na</a:t>
            </a:r>
            <a:r>
              <a:rPr sz="1429" b="1" spc="-32" dirty="0">
                <a:latin typeface="맑은 고딕"/>
                <a:cs typeface="맑은 고딕"/>
              </a:rPr>
              <a:t>v</a:t>
            </a:r>
            <a:r>
              <a:rPr sz="1429" b="1" spc="-8" dirty="0">
                <a:latin typeface="맑은 고딕"/>
                <a:cs typeface="맑은 고딕"/>
              </a:rPr>
              <a:t>e</a:t>
            </a:r>
            <a:r>
              <a:rPr sz="1429" b="1" dirty="0">
                <a:latin typeface="맑은 고딕"/>
                <a:cs typeface="맑은 고딕"/>
              </a:rPr>
              <a:t>r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지식</a:t>
            </a:r>
            <a:r>
              <a:rPr sz="1429" b="1" dirty="0">
                <a:latin typeface="맑은 고딕"/>
                <a:cs typeface="맑은 고딕"/>
              </a:rPr>
              <a:t>인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Na</a:t>
            </a:r>
            <a:r>
              <a:rPr sz="1429" b="1" spc="-36" dirty="0">
                <a:latin typeface="맑은 고딕"/>
                <a:cs typeface="맑은 고딕"/>
              </a:rPr>
              <a:t>v</a:t>
            </a:r>
            <a:r>
              <a:rPr sz="1429" b="1" spc="-12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r</a:t>
            </a:r>
            <a:r>
              <a:rPr sz="1429" b="1" spc="12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지식인에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접속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kin.na</a:t>
            </a:r>
            <a:r>
              <a:rPr sz="1270" b="1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119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.com/ind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x</a:t>
            </a:r>
            <a:r>
              <a:rPr sz="1270" b="1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.n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endParaRPr sz="127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 키워드 ‘</a:t>
            </a:r>
            <a:r>
              <a:rPr sz="1429" b="1" dirty="0">
                <a:solidFill>
                  <a:srgbClr val="00AF50"/>
                </a:solidFill>
                <a:latin typeface="맑은 고딕"/>
                <a:cs typeface="맑은 고딕"/>
              </a:rPr>
              <a:t>여친 선물</a:t>
            </a:r>
            <a:r>
              <a:rPr sz="1429" b="1" dirty="0">
                <a:latin typeface="맑은 고딕"/>
                <a:cs typeface="맑은 고딕"/>
              </a:rPr>
              <a:t>’로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마우스 우클릭 후 ‘검사(N)’을 클릭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웹 페이지</a:t>
            </a:r>
            <a:r>
              <a:rPr sz="1429" b="1" spc="-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구조 파악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1" y="4339474"/>
            <a:ext cx="1228441" cy="195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&lt;dl&gt;</a:t>
            </a:r>
            <a:r>
              <a:rPr sz="1270" b="1" spc="-4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…</a:t>
            </a:r>
            <a:r>
              <a:rPr sz="1270" b="1" spc="4" dirty="0">
                <a:latin typeface="맑은 고딕"/>
                <a:cs typeface="맑은 고딕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&lt;/</a:t>
            </a:r>
            <a:r>
              <a:rPr sz="1270" b="1" spc="-16" dirty="0">
                <a:latin typeface="맑은 고딕"/>
                <a:cs typeface="맑은 고딕"/>
              </a:rPr>
              <a:t>dl</a:t>
            </a:r>
            <a:r>
              <a:rPr sz="1270" b="1" spc="-12" dirty="0">
                <a:latin typeface="맑은 고딕"/>
                <a:cs typeface="맑은 고딕"/>
              </a:rPr>
              <a:t>&gt;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Na</a:t>
            </a:r>
            <a:r>
              <a:rPr spc="-16" dirty="0"/>
              <a:t>v</a:t>
            </a:r>
            <a:r>
              <a:rPr dirty="0">
                <a:latin typeface="맑은 고딕"/>
                <a:cs typeface="맑은 고딕"/>
              </a:rPr>
              <a:t>er</a:t>
            </a:r>
            <a:r>
              <a:rPr spc="-12" dirty="0"/>
              <a:t> </a:t>
            </a:r>
            <a:r>
              <a:rPr dirty="0"/>
              <a:t>지식인</a:t>
            </a:r>
            <a:r>
              <a:rPr spc="-8" dirty="0"/>
              <a:t> </a:t>
            </a:r>
            <a:r>
              <a:rPr dirty="0"/>
              <a:t>검색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230637" y="1655346"/>
            <a:ext cx="3629372" cy="3931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4021" y="3313969"/>
            <a:ext cx="3885847" cy="975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01486" y="3371434"/>
            <a:ext cx="628083" cy="199615"/>
          </a:xfrm>
          <a:custGeom>
            <a:avLst/>
            <a:gdLst/>
            <a:ahLst/>
            <a:cxnLst/>
            <a:rect l="l" t="t" r="r" b="b"/>
            <a:pathLst>
              <a:path w="791210" h="251460">
                <a:moveTo>
                  <a:pt x="0" y="41910"/>
                </a:moveTo>
                <a:lnTo>
                  <a:pt x="19438" y="6533"/>
                </a:lnTo>
                <a:lnTo>
                  <a:pt x="749045" y="0"/>
                </a:lnTo>
                <a:lnTo>
                  <a:pt x="763167" y="2446"/>
                </a:lnTo>
                <a:lnTo>
                  <a:pt x="775243" y="9216"/>
                </a:lnTo>
                <a:lnTo>
                  <a:pt x="784422" y="19455"/>
                </a:lnTo>
                <a:lnTo>
                  <a:pt x="789846" y="32307"/>
                </a:lnTo>
                <a:lnTo>
                  <a:pt x="790956" y="209550"/>
                </a:lnTo>
                <a:lnTo>
                  <a:pt x="788509" y="223671"/>
                </a:lnTo>
                <a:lnTo>
                  <a:pt x="781739" y="235747"/>
                </a:lnTo>
                <a:lnTo>
                  <a:pt x="771500" y="244926"/>
                </a:lnTo>
                <a:lnTo>
                  <a:pt x="758648" y="250350"/>
                </a:lnTo>
                <a:lnTo>
                  <a:pt x="41909" y="251459"/>
                </a:lnTo>
                <a:lnTo>
                  <a:pt x="27773" y="249013"/>
                </a:lnTo>
                <a:lnTo>
                  <a:pt x="15696" y="242243"/>
                </a:lnTo>
                <a:lnTo>
                  <a:pt x="6524" y="232004"/>
                </a:lnTo>
                <a:lnTo>
                  <a:pt x="1107" y="219152"/>
                </a:lnTo>
                <a:lnTo>
                  <a:pt x="0" y="4191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442368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drop()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메소드에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행을 삭제할 때는 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(axis)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axis=0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입력하거나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별도로 입력하지 않는다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axis=1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입력하면 열을 삭제한다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동시에 여러 개의 행 또는 열을 삭제하려면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리스트 형태로 입력한다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drop()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메소드는 기존 객체를 변경하지 않고 새로운 객체를 반환하는 점에 유의한다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원본 객체를 직접 변경하기 위해서는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추가한다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8254" y="31784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행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7C6-8A68-4843-9D28-52D61F3F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8"/>
          <a:stretch/>
        </p:blipFill>
        <p:spPr>
          <a:xfrm>
            <a:off x="494425" y="2060848"/>
            <a:ext cx="3960440" cy="6404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75764AF-F15D-4AA1-944A-4BD0DBB88A90}"/>
              </a:ext>
            </a:extLst>
          </p:cNvPr>
          <p:cNvGrpSpPr/>
          <p:nvPr/>
        </p:nvGrpSpPr>
        <p:grpSpPr>
          <a:xfrm>
            <a:off x="494424" y="3543306"/>
            <a:ext cx="7749983" cy="2910030"/>
            <a:chOff x="467544" y="4258374"/>
            <a:chExt cx="3960440" cy="2088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E9DDC2-F10B-4223-BDA0-32AB7513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401203"/>
              <a:ext cx="3960040" cy="1782296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0108A6-9B6C-405D-8478-C685D08283C0}"/>
                </a:ext>
              </a:extLst>
            </p:cNvPr>
            <p:cNvSpPr/>
            <p:nvPr/>
          </p:nvSpPr>
          <p:spPr>
            <a:xfrm>
              <a:off x="467544" y="4258374"/>
              <a:ext cx="3960440" cy="208823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81926730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034558" cy="1073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Na</a:t>
            </a:r>
            <a:r>
              <a:rPr sz="1429" b="1" spc="-32" dirty="0">
                <a:latin typeface="맑은 고딕"/>
                <a:cs typeface="맑은 고딕"/>
              </a:rPr>
              <a:t>v</a:t>
            </a:r>
            <a:r>
              <a:rPr sz="1429" b="1" spc="-8" dirty="0">
                <a:latin typeface="맑은 고딕"/>
                <a:cs typeface="맑은 고딕"/>
              </a:rPr>
              <a:t>e</a:t>
            </a:r>
            <a:r>
              <a:rPr sz="1429" b="1" dirty="0">
                <a:latin typeface="맑은 고딕"/>
                <a:cs typeface="맑은 고딕"/>
              </a:rPr>
              <a:t>r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지식</a:t>
            </a:r>
            <a:r>
              <a:rPr sz="1429" b="1" dirty="0">
                <a:latin typeface="맑은 고딕"/>
                <a:cs typeface="맑은 고딕"/>
              </a:rPr>
              <a:t>인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Na</a:t>
            </a:r>
            <a:r>
              <a:rPr sz="1429" b="1" spc="-36" dirty="0">
                <a:latin typeface="맑은 고딕"/>
                <a:cs typeface="맑은 고딕"/>
              </a:rPr>
              <a:t>v</a:t>
            </a:r>
            <a:r>
              <a:rPr sz="1429" b="1" spc="-12" dirty="0">
                <a:latin typeface="맑은 고딕"/>
                <a:cs typeface="맑은 고딕"/>
              </a:rPr>
              <a:t>e</a:t>
            </a:r>
            <a:r>
              <a:rPr sz="1429" b="1" spc="-8" dirty="0">
                <a:latin typeface="맑은 고딕"/>
                <a:cs typeface="맑은 고딕"/>
              </a:rPr>
              <a:t>r</a:t>
            </a:r>
            <a:r>
              <a:rPr sz="1429" b="1" spc="12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지식인에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접속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</a:t>
            </a:r>
            <a:r>
              <a:rPr sz="1270" b="1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kin.na</a:t>
            </a:r>
            <a:r>
              <a:rPr sz="1270" b="1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119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.com/ind</a:t>
            </a:r>
            <a:r>
              <a:rPr sz="1270" b="1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x</a:t>
            </a:r>
            <a:r>
              <a:rPr sz="1270" b="1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.n</a:t>
            </a:r>
            <a:r>
              <a:rPr sz="1270" b="1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hn</a:t>
            </a:r>
            <a:endParaRPr sz="127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 키워드 ‘</a:t>
            </a:r>
            <a:r>
              <a:rPr sz="1429" b="1" dirty="0">
                <a:solidFill>
                  <a:srgbClr val="00AF50"/>
                </a:solidFill>
                <a:latin typeface="맑은 고딕"/>
                <a:cs typeface="맑은 고딕"/>
              </a:rPr>
              <a:t>여친 선물</a:t>
            </a:r>
            <a:r>
              <a:rPr sz="1429" b="1" dirty="0">
                <a:latin typeface="맑은 고딕"/>
                <a:cs typeface="맑은 고딕"/>
              </a:rPr>
              <a:t>’로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948" y="3766339"/>
            <a:ext cx="1430073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spc="-12" dirty="0">
                <a:latin typeface="맑은 고딕"/>
                <a:cs typeface="맑은 고딕"/>
              </a:rPr>
              <a:t>2</a:t>
            </a:r>
            <a:r>
              <a:rPr sz="1429" b="1" dirty="0">
                <a:latin typeface="맑은 고딕"/>
                <a:cs typeface="맑은 고딕"/>
              </a:rPr>
              <a:t>페이지로 이동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Na</a:t>
            </a:r>
            <a:r>
              <a:rPr spc="-16" dirty="0"/>
              <a:t>v</a:t>
            </a:r>
            <a:r>
              <a:rPr dirty="0">
                <a:latin typeface="맑은 고딕"/>
                <a:cs typeface="맑은 고딕"/>
              </a:rPr>
              <a:t>er</a:t>
            </a:r>
            <a:r>
              <a:rPr spc="-12" dirty="0"/>
              <a:t> </a:t>
            </a:r>
            <a:r>
              <a:rPr dirty="0"/>
              <a:t>지식인</a:t>
            </a:r>
            <a:r>
              <a:rPr spc="-8" dirty="0"/>
              <a:t> </a:t>
            </a:r>
            <a:r>
              <a:rPr dirty="0"/>
              <a:t>검색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58406" y="1598485"/>
            <a:ext cx="5343645" cy="1950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663245" y="3572864"/>
            <a:ext cx="5335176" cy="175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한글 폰트 설정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171</a:t>
            </a:fld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192872-FCB1-4830-AE0B-43BD9DF1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0" y="1916762"/>
            <a:ext cx="8211453" cy="161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43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네이버 지식인 검색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172</a:t>
            </a:fld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A605AA-C08D-4B50-8DA0-5B578888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3" y="1553825"/>
            <a:ext cx="8120719" cy="43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4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/>
              <a:t>네이버 지식인 검색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173</a:t>
            </a:fld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88BAB-FB4E-4515-B20C-423AB502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94" y="1406345"/>
            <a:ext cx="8029985" cy="458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86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06792-F617-4784-953D-CDE7217DE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네이버 지식인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C219DB-AD26-4DC7-B398-FA69412A20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174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5A5F59-47A3-44C9-B018-C72FA753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8" y="1584070"/>
            <a:ext cx="8158525" cy="368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905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페이지를 이동하면서 여친 선물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175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339E1-988E-49AB-9B3F-0FFCC949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2" y="1432846"/>
            <a:ext cx="6423107" cy="44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3467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176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0308EC-E856-40C1-9360-18DA7B2E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" y="1432846"/>
            <a:ext cx="3627139" cy="44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075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분리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177</a:t>
            </a:fld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DC60F-7CD8-4E11-94C5-4A8AAFB03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" y="1469931"/>
            <a:ext cx="6194079" cy="42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108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가장 많이 사용된 단어 </a:t>
            </a:r>
            <a:r>
              <a:rPr lang="en-US" altLang="ko-KR" dirty="0"/>
              <a:t>100</a:t>
            </a:r>
            <a:r>
              <a:rPr lang="ko-KR" altLang="en-US" dirty="0"/>
              <a:t>개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178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FBE5C-CE1B-4120-8993-8557D296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7" y="1935665"/>
            <a:ext cx="8551707" cy="29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781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특수 문자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179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044320-0D0E-4018-B1C3-4D2CBD6F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79" y="1553825"/>
            <a:ext cx="8324871" cy="32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4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29F67F-C1F4-4DB8-B4E7-6308A9E79D12}"/>
              </a:ext>
            </a:extLst>
          </p:cNvPr>
          <p:cNvGrpSpPr/>
          <p:nvPr/>
        </p:nvGrpSpPr>
        <p:grpSpPr>
          <a:xfrm>
            <a:off x="142844" y="692696"/>
            <a:ext cx="7093452" cy="5976664"/>
            <a:chOff x="149335" y="836712"/>
            <a:chExt cx="4106302" cy="5114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78AE8-5059-4911-B75C-88E66DD2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69" y="836712"/>
              <a:ext cx="4095234" cy="32208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A73344-D7DB-421C-8583-D973F8448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6"/>
            <a:stretch/>
          </p:blipFill>
          <p:spPr>
            <a:xfrm>
              <a:off x="149335" y="3999648"/>
              <a:ext cx="4106302" cy="19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923223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단어길이 </a:t>
            </a:r>
            <a:r>
              <a:rPr lang="en-US" altLang="ko-KR" dirty="0"/>
              <a:t>2</a:t>
            </a:r>
            <a:r>
              <a:rPr lang="ko-KR" altLang="en-US" dirty="0"/>
              <a:t>미만인 단어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180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B46EC-3299-4B0C-94B6-116F6683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4" y="1472480"/>
            <a:ext cx="5809256" cy="43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897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가장 많이 사용된 단어 </a:t>
            </a:r>
            <a:r>
              <a:rPr lang="en-US" altLang="ko-KR" dirty="0"/>
              <a:t>200</a:t>
            </a:r>
            <a:r>
              <a:rPr lang="ko-KR" altLang="en-US" dirty="0"/>
              <a:t>개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181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30D3D-C8DB-4FA7-A799-857C8EAA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" y="1928104"/>
            <a:ext cx="8483656" cy="30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692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단어 빈도수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182</a:t>
            </a:fld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A17F1-7594-4C43-B4AC-DF4A87FD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3" y="1561386"/>
            <a:ext cx="7909006" cy="37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379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05DAC-F83E-492F-8637-09D8C3B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워드 클라우드 시각화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BE4CC-3F10-47E6-9F9A-90F9892FD6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183</a:t>
            </a:fld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AB6EBA-FA3F-40B3-A2B5-535E13FD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36712"/>
            <a:ext cx="8280920" cy="54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5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7544" y="1603088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열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6022D-AF81-463E-B979-86096991946C}"/>
              </a:ext>
            </a:extLst>
          </p:cNvPr>
          <p:cNvGrpSpPr/>
          <p:nvPr/>
        </p:nvGrpSpPr>
        <p:grpSpPr>
          <a:xfrm>
            <a:off x="461566" y="2060848"/>
            <a:ext cx="7926857" cy="3888432"/>
            <a:chOff x="467544" y="1818132"/>
            <a:chExt cx="4069094" cy="2154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836EB-3261-451B-8111-2D2B8A37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18132"/>
              <a:ext cx="4069094" cy="2154870"/>
            </a:xfrm>
            <a:prstGeom prst="rect">
              <a:avLst/>
            </a:prstGeom>
          </p:spPr>
        </p:pic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7470524E-FEEA-4D28-856D-02F7F46C0118}"/>
                </a:ext>
              </a:extLst>
            </p:cNvPr>
            <p:cNvSpPr/>
            <p:nvPr/>
          </p:nvSpPr>
          <p:spPr>
            <a:xfrm>
              <a:off x="467544" y="1870224"/>
              <a:ext cx="3960440" cy="208286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939299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C1D-A88F-49EE-A0A7-D517CE5E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정형데이터와 비정형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E5EB-14C1-4D17-B180-6006C227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의미를 파악하기 쉽고</a:t>
            </a:r>
            <a:r>
              <a:rPr lang="en-US" altLang="ko-KR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   </a:t>
            </a:r>
            <a:r>
              <a:rPr lang="ko-KR" altLang="en-US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규칙적인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값으로 데이터가 저장된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주로 정수 실수와 같은 숫자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문자의 경우 성별 컬럼에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male, female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정수로 변환 할 수 있는 범주형 데이터가 저장된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정해진 규칙이 없어서 값의 의미를 쉽게 파악하기 힘든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게시판의 텍스트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영상과 같은 데이터가 비정형 데이터</a:t>
            </a:r>
          </a:p>
        </p:txBody>
      </p:sp>
    </p:spTree>
    <p:extLst>
      <p:ext uri="{BB962C8B-B14F-4D97-AF65-F5344CB8AC3E}">
        <p14:creationId xmlns:p14="http://schemas.microsoft.com/office/powerpoint/2010/main" val="76834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642D9-E1E2-47F3-A3ED-2072ECD5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84"/>
          <a:stretch/>
        </p:blipFill>
        <p:spPr>
          <a:xfrm>
            <a:off x="323528" y="836712"/>
            <a:ext cx="79028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7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657B6-E72C-4407-AE28-55820697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0"/>
          <a:stretch/>
        </p:blipFill>
        <p:spPr>
          <a:xfrm>
            <a:off x="323528" y="908720"/>
            <a:ext cx="7344816" cy="55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5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226344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1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인덱스 이름을 기준으로 행을 선택할 때는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사용할 때는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1B4F-36A9-4081-BC64-493F91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" y="2282659"/>
            <a:ext cx="8096382" cy="2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3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36000" y="1086682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행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8EB56-A415-45C5-884A-EB289085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7560840" cy="50167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9EA6F-B3F0-421F-8D6E-DF39AB6A91C6}"/>
              </a:ext>
            </a:extLst>
          </p:cNvPr>
          <p:cNvSpPr/>
          <p:nvPr/>
        </p:nvSpPr>
        <p:spPr>
          <a:xfrm>
            <a:off x="288958" y="815500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6458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70DAC-B462-43B7-97EB-ED7FDCE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36712"/>
            <a:ext cx="7200800" cy="4629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D546C-2E5E-453B-AB15-81DF495BE482}"/>
              </a:ext>
            </a:extLst>
          </p:cNvPr>
          <p:cNvSpPr txBox="1"/>
          <p:nvPr/>
        </p:nvSpPr>
        <p:spPr>
          <a:xfrm>
            <a:off x="413536" y="5601109"/>
            <a:ext cx="8316928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첫 번째 행에는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데이터가 입력되어 있다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데이터를 행으로 추출하면 시리즈 객체가 반환된다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이용하려면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이라는 인덱스 이름을 직접 입력하고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첫 번째 정수형 위치를 나타내는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 반환되는 값을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출력하면 같은 결과를 갖는다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42206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A304-6C73-4E6A-889B-D3E5B4F97EEE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F265D-4F25-42C4-9E39-E5EEC0649E8A}"/>
              </a:ext>
            </a:extLst>
          </p:cNvPr>
          <p:cNvSpPr/>
          <p:nvPr/>
        </p:nvSpPr>
        <p:spPr>
          <a:xfrm>
            <a:off x="467545" y="171006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행을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리스트 활용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919D2D-264D-45F2-929F-B0BFCF74E4D3}"/>
              </a:ext>
            </a:extLst>
          </p:cNvPr>
          <p:cNvGrpSpPr/>
          <p:nvPr/>
        </p:nvGrpSpPr>
        <p:grpSpPr>
          <a:xfrm>
            <a:off x="378104" y="1987059"/>
            <a:ext cx="7459409" cy="3274638"/>
            <a:chOff x="503488" y="1973711"/>
            <a:chExt cx="3924496" cy="24579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3737D-B279-4EE9-AEAB-B2A9CDC0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8" y="1973711"/>
              <a:ext cx="3924496" cy="221637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F8D4AE-C21B-455C-A4C7-09E5E2C1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10"/>
            <a:stretch/>
          </p:blipFill>
          <p:spPr>
            <a:xfrm>
              <a:off x="508851" y="4005064"/>
              <a:ext cx="3888000" cy="4265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7C1BD1-9EE5-4BBA-AB04-C7D355C59B37}"/>
              </a:ext>
            </a:extLst>
          </p:cNvPr>
          <p:cNvSpPr txBox="1"/>
          <p:nvPr/>
        </p:nvSpPr>
        <p:spPr>
          <a:xfrm>
            <a:off x="378104" y="5467603"/>
            <a:ext cx="8019392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행 인덱스를 배열로 입력하면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매칭되는 모든 행 데이터를 동시에 추출한다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df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첫번째와 두번째 행에 있는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학생을 인덱싱으로 선택해 본다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인덱서는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인덱스 이름을 배열로 전달하고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[0, 1]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정수형 위치를 전달한다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label2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저장된 값은 같다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2145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173414" y="818550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원소를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범위 지정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9D252-9EB8-4ECF-A6F3-959CA30D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2" y="1052736"/>
            <a:ext cx="6790612" cy="4502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593D8-F7C8-4960-A333-9B42BC30822B}"/>
              </a:ext>
            </a:extLst>
          </p:cNvPr>
          <p:cNvSpPr txBox="1"/>
          <p:nvPr/>
        </p:nvSpPr>
        <p:spPr>
          <a:xfrm>
            <a:off x="173414" y="5589240"/>
            <a:ext cx="8588985" cy="67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인덱스의 범위를 지정하여 여러 개의 행을 동시에 선택하는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기법을 사용한다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 이름을 범위로 지정한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포함되지만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제외된다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5861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B93CCD-F78E-4C67-B22A-5A4AFDC75650}"/>
              </a:ext>
            </a:extLst>
          </p:cNvPr>
          <p:cNvGrpSpPr/>
          <p:nvPr/>
        </p:nvGrpSpPr>
        <p:grpSpPr>
          <a:xfrm>
            <a:off x="467544" y="1722904"/>
            <a:ext cx="7776864" cy="4177419"/>
            <a:chOff x="467544" y="1461733"/>
            <a:chExt cx="3960440" cy="22594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CCE6CB-3E2B-4B07-9219-E6047C2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461733"/>
              <a:ext cx="2421632" cy="2259469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37B7356-DA9C-4444-8416-0A8DBCAB2392}"/>
                </a:ext>
              </a:extLst>
            </p:cNvPr>
            <p:cNvSpPr/>
            <p:nvPr/>
          </p:nvSpPr>
          <p:spPr>
            <a:xfrm>
              <a:off x="467544" y="1529570"/>
              <a:ext cx="3960440" cy="216661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065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76920" y="1280190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EE8D0-6B49-48DC-94BC-6A0C48AB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6" y="1541462"/>
            <a:ext cx="7613646" cy="73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479A17-806C-41B5-B695-EA718C9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0" y="2636912"/>
            <a:ext cx="8064896" cy="375491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9DF87D-C8C1-465C-8CB9-4D527C1178E5}"/>
              </a:ext>
            </a:extLst>
          </p:cNvPr>
          <p:cNvSpPr/>
          <p:nvPr/>
        </p:nvSpPr>
        <p:spPr>
          <a:xfrm>
            <a:off x="329878" y="1082359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3933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2BDC4-36FE-4EA3-AC54-5C3A6DD0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" y="5233"/>
            <a:ext cx="5526946" cy="641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2526A-ED7E-44F5-96E0-4FA490DE770F}"/>
              </a:ext>
            </a:extLst>
          </p:cNvPr>
          <p:cNvSpPr txBox="1"/>
          <p:nvPr/>
        </p:nvSpPr>
        <p:spPr>
          <a:xfrm>
            <a:off x="119572" y="6419499"/>
            <a:ext cx="860562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type( 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사용하여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데이터프레임에서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선택할 때 반환되는 객체의 자료형을 확인하면 시리즈이다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16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2123728" y="4941168"/>
            <a:ext cx="290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2. </a:t>
            </a:r>
            <a:r>
              <a:rPr lang="ko-KR" altLang="en-US" sz="2400" b="1" dirty="0" err="1">
                <a:solidFill>
                  <a:schemeClr val="bg1"/>
                </a:solidFill>
              </a:rPr>
              <a:t>판다스</a:t>
            </a:r>
            <a:r>
              <a:rPr lang="ko-KR" altLang="en-US" sz="2400" b="1" dirty="0">
                <a:solidFill>
                  <a:schemeClr val="bg1"/>
                </a:solidFill>
              </a:rPr>
              <a:t> 입문</a:t>
            </a:r>
          </a:p>
        </p:txBody>
      </p:sp>
    </p:spTree>
    <p:extLst>
      <p:ext uri="{BB962C8B-B14F-4D97-AF65-F5344CB8AC3E}">
        <p14:creationId xmlns:p14="http://schemas.microsoft.com/office/powerpoint/2010/main" val="2902399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342460" y="1636591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리스트 입력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8C404-CDC9-4606-A9B3-498C3AD0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r="-2138"/>
          <a:stretch/>
        </p:blipFill>
        <p:spPr>
          <a:xfrm>
            <a:off x="531259" y="2115548"/>
            <a:ext cx="7921462" cy="8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E467-9DE8-4E5E-B1AB-8793432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"/>
          <a:stretch/>
        </p:blipFill>
        <p:spPr>
          <a:xfrm>
            <a:off x="84194" y="59472"/>
            <a:ext cx="6432022" cy="61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544D13-58C3-4E3C-BE7A-C03BDF5F1F21}"/>
              </a:ext>
            </a:extLst>
          </p:cNvPr>
          <p:cNvSpPr txBox="1"/>
          <p:nvPr/>
        </p:nvSpPr>
        <p:spPr>
          <a:xfrm>
            <a:off x="84194" y="6237312"/>
            <a:ext cx="8328259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반환되는 객체의 자료형을 확인하면 데이터프레임이다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31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54FBD-E707-4C5B-A243-4F16C6521A32}"/>
              </a:ext>
            </a:extLst>
          </p:cNvPr>
          <p:cNvSpPr txBox="1"/>
          <p:nvPr/>
        </p:nvSpPr>
        <p:spPr>
          <a:xfrm>
            <a:off x="172081" y="62068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5E8D3-ED21-4B98-A1E8-AE1D6473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" y="967058"/>
            <a:ext cx="7691468" cy="5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11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CD3B92-A5F8-46C3-A48A-5B7B3FC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" y="980728"/>
            <a:ext cx="8144715" cy="454820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65A8D6-F532-4337-9AB1-93BBAD16395E}"/>
              </a:ext>
            </a:extLst>
          </p:cNvPr>
          <p:cNvSpPr/>
          <p:nvPr/>
        </p:nvSpPr>
        <p:spPr>
          <a:xfrm>
            <a:off x="230672" y="781015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2459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" y="1883603"/>
            <a:ext cx="7974798" cy="3621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6407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77F3C-3AC7-4DA6-B4F1-338BE31EE44A}"/>
              </a:ext>
            </a:extLst>
          </p:cNvPr>
          <p:cNvGrpSpPr/>
          <p:nvPr/>
        </p:nvGrpSpPr>
        <p:grpSpPr>
          <a:xfrm>
            <a:off x="251520" y="1185718"/>
            <a:ext cx="7344816" cy="4547537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019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81DBFA-3721-418C-AD09-E80E97BD1501}"/>
              </a:ext>
            </a:extLst>
          </p:cNvPr>
          <p:cNvGrpSpPr/>
          <p:nvPr/>
        </p:nvGrpSpPr>
        <p:grpSpPr>
          <a:xfrm>
            <a:off x="290272" y="1548024"/>
            <a:ext cx="6802008" cy="4977320"/>
            <a:chOff x="290272" y="1548024"/>
            <a:chExt cx="4077866" cy="4038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51384D-F4D7-45E4-BC30-9C879512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32" y="1548024"/>
              <a:ext cx="4066406" cy="2750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D3AA8A8-CE90-4F36-903F-D5721995B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272" y="4254378"/>
              <a:ext cx="4044661" cy="133191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97A31-5A05-47BA-99C0-DEDA6E61CE4D}"/>
              </a:ext>
            </a:extLst>
          </p:cNvPr>
          <p:cNvSpPr/>
          <p:nvPr/>
        </p:nvSpPr>
        <p:spPr>
          <a:xfrm>
            <a:off x="262703" y="130954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991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23246"/>
            <a:ext cx="8133344" cy="36939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84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40FE5-88CE-4A0A-9E7F-B384F42E1592}"/>
              </a:ext>
            </a:extLst>
          </p:cNvPr>
          <p:cNvGrpSpPr/>
          <p:nvPr/>
        </p:nvGrpSpPr>
        <p:grpSpPr>
          <a:xfrm>
            <a:off x="214852" y="982042"/>
            <a:ext cx="8029556" cy="4679205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6294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404" y="-32541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A3125-F834-44F2-AEC8-2958D5C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456384" cy="37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658392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추가</a:t>
            </a:r>
            <a:endParaRPr lang="en-US" altLang="ko-KR" sz="1400" b="1" dirty="0"/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추가하려는 열 이름과 데이터 값을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마지막 열에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덧붙이듯 새로운 열을 추가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모든 행에 동일한 값이 입력되는 점에 유의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6690E-5298-49D5-9FF7-D9B496B9E5BF}"/>
              </a:ext>
            </a:extLst>
          </p:cNvPr>
          <p:cNvGrpSpPr/>
          <p:nvPr/>
        </p:nvGrpSpPr>
        <p:grpSpPr>
          <a:xfrm>
            <a:off x="539552" y="2924944"/>
            <a:ext cx="7722288" cy="3600400"/>
            <a:chOff x="467544" y="3223475"/>
            <a:chExt cx="3960440" cy="2869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E3119-5A0B-4533-83DA-6C8B9BA5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3" y="3675897"/>
              <a:ext cx="3813843" cy="2264091"/>
            </a:xfrm>
            <a:prstGeom prst="rect">
              <a:avLst/>
            </a:prstGeom>
          </p:spPr>
        </p:pic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6447624F-61A0-446E-B85F-CBE369ACB906}"/>
                </a:ext>
              </a:extLst>
            </p:cNvPr>
            <p:cNvSpPr/>
            <p:nvPr/>
          </p:nvSpPr>
          <p:spPr>
            <a:xfrm>
              <a:off x="467544" y="3223475"/>
              <a:ext cx="3960440" cy="2869821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34040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데이터과학자가 </a:t>
            </a:r>
            <a:r>
              <a:rPr lang="ko-KR" altLang="en-US" dirty="0" err="1"/>
              <a:t>판다스를</a:t>
            </a:r>
            <a:r>
              <a:rPr lang="ko-KR" altLang="en-US" dirty="0"/>
              <a:t>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4A34-11CA-4DF7-8AC9-8B7C41A0B665}"/>
              </a:ext>
            </a:extLst>
          </p:cNvPr>
          <p:cNvSpPr txBox="1"/>
          <p:nvPr/>
        </p:nvSpPr>
        <p:spPr>
          <a:xfrm>
            <a:off x="323528" y="155679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빅데이터의 시대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데이터 과학이라는 새로운 영역의 출현</a:t>
            </a:r>
            <a:r>
              <a:rPr lang="en-US" altLang="ko-KR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97711-5A8B-45A8-89B6-BD21AFE18254}"/>
              </a:ext>
            </a:extLst>
          </p:cNvPr>
          <p:cNvSpPr txBox="1"/>
          <p:nvPr/>
        </p:nvSpPr>
        <p:spPr>
          <a:xfrm>
            <a:off x="683568" y="1994109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컴퓨팅의 확산</a:t>
            </a:r>
            <a:r>
              <a:rPr lang="en-US" altLang="ko-KR" sz="1400" dirty="0"/>
              <a:t>. </a:t>
            </a:r>
            <a:r>
              <a:rPr lang="ko-KR" altLang="en-US" sz="1400" dirty="0"/>
              <a:t>빅데이터 저장</a:t>
            </a:r>
            <a:r>
              <a:rPr lang="en-US" altLang="ko-KR" sz="1400" dirty="0"/>
              <a:t>,</a:t>
            </a:r>
            <a:r>
              <a:rPr lang="ko-KR" altLang="en-US" sz="1400" dirty="0"/>
              <a:t> 분석에 필요한 컴퓨팅 자원이 매우 저렴해짐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컴퓨팅 파워의 대중화는 최적의 학습환경과 연구 인프라를 제공</a:t>
            </a:r>
            <a:r>
              <a:rPr lang="en-US" altLang="ko-KR" sz="16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80C04-5F87-4B7E-8EBB-785C2158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97" y="4389537"/>
            <a:ext cx="3265622" cy="2016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024A5-8AD6-46D8-B681-5555D4EFB689}"/>
              </a:ext>
            </a:extLst>
          </p:cNvPr>
          <p:cNvSpPr txBox="1"/>
          <p:nvPr/>
        </p:nvSpPr>
        <p:spPr>
          <a:xfrm>
            <a:off x="323528" y="2806063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데이터과학은 데이터를 연구하는 분야이고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자체가 가장 중요한 자원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E2CD-09F7-40DE-AFA5-05CCBC3EA1EB}"/>
              </a:ext>
            </a:extLst>
          </p:cNvPr>
          <p:cNvSpPr txBox="1"/>
          <p:nvPr/>
        </p:nvSpPr>
        <p:spPr>
          <a:xfrm>
            <a:off x="683568" y="324338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 분석 업무의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80~90%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데이터를 수집하고 정리하는 일이 차지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10~20%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알고리즘을 선택하고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결과를 분석하여 데이터로부터 유용한 정보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(information)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뽑아내는 분석 프로세스의 몫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데이터과학자가 하는 가장 중요한 일이 데이터를 수집하고 분석이 가능한 형태로 정리하는 것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F0200-F2E5-4024-BC49-A47A214328E9}"/>
              </a:ext>
            </a:extLst>
          </p:cNvPr>
          <p:cNvSpPr txBox="1"/>
          <p:nvPr/>
        </p:nvSpPr>
        <p:spPr>
          <a:xfrm>
            <a:off x="323528" y="443711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</a:t>
            </a:r>
            <a:r>
              <a:rPr lang="ko-KR" altLang="en-US" sz="1600" b="1" dirty="0" err="1"/>
              <a:t>판다스는</a:t>
            </a:r>
            <a:r>
              <a:rPr lang="ko-KR" altLang="en-US" sz="1600" b="1" dirty="0"/>
              <a:t> 데이터를 수집하고 정리하는데 최적화된 도구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68BE4-D2F8-47AE-B142-65A4DC07E655}"/>
              </a:ext>
            </a:extLst>
          </p:cNvPr>
          <p:cNvSpPr txBox="1"/>
          <p:nvPr/>
        </p:nvSpPr>
        <p:spPr>
          <a:xfrm>
            <a:off x="683568" y="48744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가장 배우기 쉬운 프로그래밍 언어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파이썬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(Python)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오픈소스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(open source)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무료로 이용 가능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015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4D894-5B65-4B95-8523-BA3509E6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3085"/>
            <a:ext cx="5328592" cy="536469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2B627-46AD-4CBD-8D59-AA3C9D87953A}"/>
              </a:ext>
            </a:extLst>
          </p:cNvPr>
          <p:cNvSpPr/>
          <p:nvPr/>
        </p:nvSpPr>
        <p:spPr>
          <a:xfrm>
            <a:off x="343854" y="74110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1-12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5830-5D8C-4976-9F2D-7BD355E304BA}"/>
              </a:ext>
            </a:extLst>
          </p:cNvPr>
          <p:cNvSpPr txBox="1"/>
          <p:nvPr/>
        </p:nvSpPr>
        <p:spPr>
          <a:xfrm>
            <a:off x="323528" y="1052736"/>
            <a:ext cx="8424936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 예제에서 ‘국어’ 열을 새로 추가하는데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학생들의 국어 점수가 동일하게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점으로 입력되는 과정을 보여준다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5103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추가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 인덱스와 데이터 값을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사용하여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4E005-FF2B-4830-AEB1-CA1891F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7" y="1779166"/>
            <a:ext cx="6557320" cy="7602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C64AA1-D13D-4D55-BADB-33A3C5A40272}"/>
              </a:ext>
            </a:extLst>
          </p:cNvPr>
          <p:cNvGrpSpPr/>
          <p:nvPr/>
        </p:nvGrpSpPr>
        <p:grpSpPr>
          <a:xfrm>
            <a:off x="378104" y="2564904"/>
            <a:ext cx="8064896" cy="3969862"/>
            <a:chOff x="467544" y="2204864"/>
            <a:chExt cx="3960440" cy="2327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5FD7B9-AD96-4352-B45A-496DAD7D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42" y="2204864"/>
              <a:ext cx="3098564" cy="2312170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927EC4B-5FE0-48BF-8E06-ACBBF56588DA}"/>
                </a:ext>
              </a:extLst>
            </p:cNvPr>
            <p:cNvSpPr/>
            <p:nvPr/>
          </p:nvSpPr>
          <p:spPr>
            <a:xfrm>
              <a:off x="467544" y="2219794"/>
              <a:ext cx="3960440" cy="2312170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3784662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26715-7E80-474D-9516-238C519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764704"/>
            <a:ext cx="8317588" cy="3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50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68D10-7FF0-49F7-AAD2-AB997496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0032" cy="67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7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A9219-EDAF-4CC3-BC37-6D6DBD2A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5" y="1906186"/>
            <a:ext cx="8010449" cy="67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5E3FE0-F721-4472-8E0A-54BAE438A6EC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값 변경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dirty="0">
                <a:cs typeface="Times New Roman" panose="02020603050405020304" pitchFamily="18" charset="0"/>
              </a:rPr>
              <a:t>원소를 선택하고 새로운 데이터 값을 지정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076588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344F3-4019-416E-8807-ABCA3CC9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3" y="980728"/>
            <a:ext cx="5584253" cy="5441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A2D02-5946-4065-AD45-A1B605A00002}"/>
              </a:ext>
            </a:extLst>
          </p:cNvPr>
          <p:cNvSpPr/>
          <p:nvPr/>
        </p:nvSpPr>
        <p:spPr>
          <a:xfrm>
            <a:off x="146225" y="722728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1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7827E-CA61-4A16-A3EB-EB9D4C57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640742"/>
            <a:ext cx="6157348" cy="5380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322AF-16DC-4287-8E67-623E456F91CE}"/>
              </a:ext>
            </a:extLst>
          </p:cNvPr>
          <p:cNvSpPr txBox="1"/>
          <p:nvPr/>
        </p:nvSpPr>
        <p:spPr>
          <a:xfrm>
            <a:off x="147388" y="6093296"/>
            <a:ext cx="8526459" cy="42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예제에서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서준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학생의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체육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점수를 선택하는 여러 방법을 시도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각 방법을 비교하기 위해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각기 다른 점수를 새로운 값으로 입력하여 원소를 변경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cs typeface="Times New Roman" panose="02020603050405020304" pitchFamily="18" charset="0"/>
              </a:rPr>
              <a:t>(</a:t>
            </a:r>
            <a:r>
              <a:rPr lang="ko-KR" altLang="en-US" sz="1000" b="1" dirty="0">
                <a:cs typeface="Times New Roman" panose="02020603050405020304" pitchFamily="18" charset="0"/>
              </a:rPr>
              <a:t>변경된 값을 원으로 표시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405415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원소값</a:t>
            </a:r>
            <a:r>
              <a:rPr lang="ko-KR" altLang="en-US" sz="1400" b="1" dirty="0"/>
              <a:t> 변경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6DCBEF-503E-4ABF-B067-3E34A4E38E42}"/>
              </a:ext>
            </a:extLst>
          </p:cNvPr>
          <p:cNvGrpSpPr/>
          <p:nvPr/>
        </p:nvGrpSpPr>
        <p:grpSpPr>
          <a:xfrm>
            <a:off x="418362" y="1833791"/>
            <a:ext cx="8186086" cy="4691553"/>
            <a:chOff x="418362" y="1833791"/>
            <a:chExt cx="4121888" cy="33234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9194B7-CD2A-41D2-A8D1-2B17F1BE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62" y="1833791"/>
              <a:ext cx="4105290" cy="15325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2A2A2-A57A-45A5-A170-10DE4757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62" y="3336922"/>
              <a:ext cx="4121888" cy="182027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25682-9EC1-49B1-B07B-704E197AB9B3}"/>
              </a:ext>
            </a:extLst>
          </p:cNvPr>
          <p:cNvSpPr/>
          <p:nvPr/>
        </p:nvSpPr>
        <p:spPr>
          <a:xfrm>
            <a:off x="395536" y="1556792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11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2B57-4523-42A6-869D-3CF228050090}"/>
              </a:ext>
            </a:extLst>
          </p:cNvPr>
          <p:cNvSpPr txBox="1"/>
          <p:nvPr/>
        </p:nvSpPr>
        <p:spPr>
          <a:xfrm>
            <a:off x="194993" y="743605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9A501A-B576-427D-93FD-5F32E27F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5" y="1611993"/>
            <a:ext cx="7238210" cy="80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78AD2B-DFA4-4FAD-9663-65EC9AC512EB}"/>
              </a:ext>
            </a:extLst>
          </p:cNvPr>
          <p:cNvSpPr txBox="1"/>
          <p:nvPr/>
        </p:nvSpPr>
        <p:spPr>
          <a:xfrm>
            <a:off x="323528" y="1052736"/>
            <a:ext cx="8280920" cy="509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행과 열을 서로 맞바꾸는 방법이다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전치의 결과로 새로운 객체를 반환하므로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변경하기 위해서는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df.transpose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같이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04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2EDA9A-769C-4C26-B614-14C89B87E214}"/>
              </a:ext>
            </a:extLst>
          </p:cNvPr>
          <p:cNvGrpSpPr/>
          <p:nvPr/>
        </p:nvGrpSpPr>
        <p:grpSpPr>
          <a:xfrm>
            <a:off x="323528" y="1052736"/>
            <a:ext cx="8280920" cy="4104456"/>
            <a:chOff x="323528" y="1052736"/>
            <a:chExt cx="3960440" cy="15977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DF978D-3A5B-4DB8-B252-BD0AD359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5663"/>
              <a:ext cx="3481510" cy="1482279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DC2E55E0-82AA-4B7A-AB74-3BEB47124C4F}"/>
                </a:ext>
              </a:extLst>
            </p:cNvPr>
            <p:cNvSpPr/>
            <p:nvPr/>
          </p:nvSpPr>
          <p:spPr>
            <a:xfrm>
              <a:off x="323528" y="1052736"/>
              <a:ext cx="3960440" cy="159772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9122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판다스</a:t>
            </a:r>
            <a:r>
              <a:rPr lang="ko-KR" altLang="en-US" b="1" dirty="0"/>
              <a:t> 자료구조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76-B39C-4AE0-B0B6-6BCD786B1263}"/>
              </a:ext>
            </a:extLst>
          </p:cNvPr>
          <p:cNvSpPr txBox="1"/>
          <p:nvPr/>
        </p:nvSpPr>
        <p:spPr>
          <a:xfrm>
            <a:off x="323527" y="1218848"/>
            <a:ext cx="8352681" cy="217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목적</a:t>
            </a:r>
            <a:r>
              <a:rPr lang="en-US" altLang="ko-KR" sz="1400" b="1" dirty="0"/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분석을 위해 다양한 소스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(source)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로부터 수집하는 데이터는 형태나 속성이 매우 다양하다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형식을 갖는 여러 종류의 데이터를 컴퓨터가 이해할 수 있도록 동일한 형식을 갖는 구조로 통합할 필요가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dirty="0" err="1">
                <a:cs typeface="Times New Roman" panose="02020603050405020304" pitchFamily="18" charset="0"/>
              </a:rPr>
              <a:t>판다스의</a:t>
            </a:r>
            <a:r>
              <a:rPr lang="ko-KR" altLang="ko-KR" sz="1200" b="1" dirty="0">
                <a:cs typeface="Times New Roman" panose="02020603050405020304" pitchFamily="18" charset="0"/>
              </a:rPr>
              <a:t> 일차적인 목적은 </a:t>
            </a:r>
            <a:r>
              <a:rPr lang="ko-KR" altLang="ko-KR" sz="1200" b="1" dirty="0">
                <a:solidFill>
                  <a:srgbClr val="0070C0"/>
                </a:solidFill>
                <a:cs typeface="Times New Roman" panose="02020603050405020304" pitchFamily="18" charset="0"/>
              </a:rPr>
              <a:t>형식적으로 서로 다른 여러 가지 유형의 데이터를 공통의 포맷으로 정리</a:t>
            </a:r>
            <a:r>
              <a:rPr lang="ko-KR" altLang="ko-KR" sz="1200" b="1" dirty="0">
                <a:cs typeface="Times New Roman" panose="02020603050405020304" pitchFamily="18" charset="0"/>
              </a:rPr>
              <a:t>하는 것이다</a:t>
            </a:r>
            <a:r>
              <a:rPr lang="en-US" altLang="ko-KR" sz="1200" b="1" dirty="0"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20000"/>
              </a:lnSpc>
            </a:pPr>
            <a:endParaRPr lang="ko-KR" altLang="ko-KR" sz="200" b="1" dirty="0"/>
          </a:p>
          <a:p>
            <a:pPr marL="17145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/>
              <a:t>종류</a:t>
            </a:r>
            <a:r>
              <a:rPr lang="en-US" altLang="ko-KR" sz="1600" b="1" dirty="0"/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판다스는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(Series)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데이터프레임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이라는 구조화된 데이터 형식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제공한다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종류의 데이터를 한곳에 담는 그릇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컨테이너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시리즈는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배열이고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데이터프레임이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배열이라는 점에서 차이가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특히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,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행과 열로 이루어진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 2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차원 구조의 데이터프레임은 데이터 분석 실무에서 자주 사용된다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.</a:t>
            </a:r>
            <a:endParaRPr lang="en-US" altLang="ko-KR" sz="1200" b="1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A1699-8E16-498C-9D88-9EDF590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1" y="3795196"/>
            <a:ext cx="3096344" cy="2442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E578A-53E6-41E9-86B9-90ED613A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3566666"/>
            <a:ext cx="3744415" cy="2924798"/>
          </a:xfrm>
          <a:prstGeom prst="rect">
            <a:avLst/>
          </a:prstGeom>
        </p:spPr>
      </p:pic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47E4038-629E-4D64-BF05-DA99D83A8187}"/>
              </a:ext>
            </a:extLst>
          </p:cNvPr>
          <p:cNvSpPr/>
          <p:nvPr/>
        </p:nvSpPr>
        <p:spPr>
          <a:xfrm>
            <a:off x="467544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554C3AA-47C7-422A-B063-29D90E1368C1}"/>
              </a:ext>
            </a:extLst>
          </p:cNvPr>
          <p:cNvSpPr/>
          <p:nvPr/>
        </p:nvSpPr>
        <p:spPr>
          <a:xfrm>
            <a:off x="4557319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96324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99C7E3-445F-427F-AFD5-841CB0E7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18"/>
          <a:stretch/>
        </p:blipFill>
        <p:spPr>
          <a:xfrm>
            <a:off x="251520" y="1052736"/>
            <a:ext cx="7200800" cy="551748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64DEFD-879A-48C6-BEC1-CBD5C80E8EC0}"/>
              </a:ext>
            </a:extLst>
          </p:cNvPr>
          <p:cNvSpPr/>
          <p:nvPr/>
        </p:nvSpPr>
        <p:spPr>
          <a:xfrm>
            <a:off x="323528" y="836712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725842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0D42C-D9AA-474E-A0E5-20F34731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3" y="1550379"/>
            <a:ext cx="7523313" cy="48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04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2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특정 열을 행 인덱스로 설정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사용하여 데이터프레임의 특정 열을  행 인덱스로 설정한다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CF950-51B9-4E10-BCDA-C3B0CA1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" y="1988840"/>
            <a:ext cx="6816757" cy="648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97221C-22E1-4EC6-825C-C277B6D5525F}"/>
              </a:ext>
            </a:extLst>
          </p:cNvPr>
          <p:cNvGrpSpPr/>
          <p:nvPr/>
        </p:nvGrpSpPr>
        <p:grpSpPr>
          <a:xfrm>
            <a:off x="409558" y="2658780"/>
            <a:ext cx="7704856" cy="3672408"/>
            <a:chOff x="467544" y="2564904"/>
            <a:chExt cx="3960440" cy="1872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FC5E5D-CA16-4A7D-B5CD-D48A0AD6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" y="2587536"/>
              <a:ext cx="3325937" cy="1777568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44AD5C9E-42D8-4A5A-A384-EF13750E44CE}"/>
                </a:ext>
              </a:extLst>
            </p:cNvPr>
            <p:cNvSpPr/>
            <p:nvPr/>
          </p:nvSpPr>
          <p:spPr>
            <a:xfrm>
              <a:off x="467544" y="2564904"/>
              <a:ext cx="3960440" cy="187220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0768046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74190-7539-4AF0-AAD1-52CE98D82204}"/>
              </a:ext>
            </a:extLst>
          </p:cNvPr>
          <p:cNvGrpSpPr/>
          <p:nvPr/>
        </p:nvGrpSpPr>
        <p:grpSpPr>
          <a:xfrm>
            <a:off x="231772" y="908720"/>
            <a:ext cx="8516691" cy="4680520"/>
            <a:chOff x="231773" y="908720"/>
            <a:chExt cx="4121888" cy="1770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35718-11A9-4B2F-8B4E-52C3E8E9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082394" cy="6021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3080D-3683-4DAE-995B-49ACA9C14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4" b="75788"/>
            <a:stretch/>
          </p:blipFill>
          <p:spPr>
            <a:xfrm>
              <a:off x="231773" y="1412776"/>
              <a:ext cx="4121888" cy="126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747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6B0C3-8950-440A-9DF6-73799415F57C}"/>
              </a:ext>
            </a:extLst>
          </p:cNvPr>
          <p:cNvGrpSpPr/>
          <p:nvPr/>
        </p:nvGrpSpPr>
        <p:grpSpPr>
          <a:xfrm>
            <a:off x="0" y="44624"/>
            <a:ext cx="7740352" cy="6493079"/>
            <a:chOff x="251520" y="873872"/>
            <a:chExt cx="4121888" cy="49519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6407DC-1453-473F-ADDD-3C7BCA9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" y="5050303"/>
              <a:ext cx="4082400" cy="7754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81241D-05C6-40FD-9556-4B95B07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7"/>
            <a:stretch/>
          </p:blipFill>
          <p:spPr>
            <a:xfrm>
              <a:off x="251520" y="873872"/>
              <a:ext cx="4121888" cy="41764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58E3E-8A61-40DD-94A0-CB06A7DBDF38}"/>
              </a:ext>
            </a:extLst>
          </p:cNvPr>
          <p:cNvSpPr txBox="1"/>
          <p:nvPr/>
        </p:nvSpPr>
        <p:spPr>
          <a:xfrm>
            <a:off x="319346" y="6614215"/>
            <a:ext cx="396000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이때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행 인덱스는 삭제된다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7149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1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재배열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 인덱스를 새로운 배열로 재지정할 수 있다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변경하지 않고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데이터프레임에 존재하지 않는 행 인덱스가 새롭게 추가되는 경우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행의 데이터 값은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FFC8C-E866-48D0-919B-C4A0149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51210"/>
            <a:ext cx="8280358" cy="7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146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37559-87E6-41E0-B57E-99E410F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812100"/>
            <a:ext cx="8116099" cy="52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07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3775-6DB7-4EF7-826C-070F42EA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836712"/>
            <a:ext cx="5797308" cy="52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51297-1E0A-4277-8F5C-7990366290D4}"/>
              </a:ext>
            </a:extLst>
          </p:cNvPr>
          <p:cNvSpPr txBox="1"/>
          <p:nvPr/>
        </p:nvSpPr>
        <p:spPr>
          <a:xfrm>
            <a:off x="122303" y="6045751"/>
            <a:ext cx="8893175" cy="70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행에서 새롭게 추가된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'r3'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b="1" kern="100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'r4'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인덱스에 해당하는 모든 열에 대해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이럴 경우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데이터가 존재하지 않는다는 뜻의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대신 유효한 값으로 채우려면 예제의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행과 같이 </a:t>
            </a:r>
            <a:r>
              <a:rPr lang="en-US" altLang="ko-KR" sz="1100" b="1" kern="100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fill_value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옵션에 원하는 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0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“Not a Number”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뜻이다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유효한 값이 존재하지 않는 누락 데이터를 말한다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89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241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초기화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인덱스로 초기화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행 인덱스는 열로 이동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3825B-D0A5-43B1-825F-4171EA92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81"/>
          <a:stretch/>
        </p:blipFill>
        <p:spPr>
          <a:xfrm>
            <a:off x="441794" y="2103921"/>
            <a:ext cx="7863094" cy="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31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A1F2CD-9A77-472D-82B4-A5B15B8E8EA9}"/>
              </a:ext>
            </a:extLst>
          </p:cNvPr>
          <p:cNvGrpSpPr/>
          <p:nvPr/>
        </p:nvGrpSpPr>
        <p:grpSpPr>
          <a:xfrm>
            <a:off x="125562" y="692696"/>
            <a:ext cx="7974830" cy="5904656"/>
            <a:chOff x="441794" y="1844824"/>
            <a:chExt cx="4130206" cy="43754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D03825B-D0A5-43B1-825F-4171EA92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94" y="1844824"/>
              <a:ext cx="4130206" cy="12492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C718B-2679-4BC5-9C5A-9D8F53A9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8"/>
            <a:stretch/>
          </p:blipFill>
          <p:spPr>
            <a:xfrm>
              <a:off x="441794" y="3006880"/>
              <a:ext cx="4130206" cy="321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146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91A3-7EEE-45B9-A1C0-74A6EE2D97E5}"/>
              </a:ext>
            </a:extLst>
          </p:cNvPr>
          <p:cNvSpPr txBox="1"/>
          <p:nvPr/>
        </p:nvSpPr>
        <p:spPr>
          <a:xfrm>
            <a:off x="395536" y="1218848"/>
            <a:ext cx="8496944" cy="15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개요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R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데이터프레임에서 유래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열은 시리즈 객체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시리즈를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열벡터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(vector)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개의 열벡터들이 같은 행 인덱스를 기준으로 줄지어 결합된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벡터 또는 행렬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(matrix).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행과 열을 나타내기 위해 두 가지 종류의 주소를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(row index)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열 이름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(column name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column label)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구분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7346-CC4F-4EF9-B7AE-D6A7162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" y="3157243"/>
            <a:ext cx="8203789" cy="3370767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F3E17ED0-F845-440A-94FA-F296DA114E61}"/>
              </a:ext>
            </a:extLst>
          </p:cNvPr>
          <p:cNvSpPr/>
          <p:nvPr/>
        </p:nvSpPr>
        <p:spPr>
          <a:xfrm>
            <a:off x="467543" y="3068960"/>
            <a:ext cx="8203789" cy="3312368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9865032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18C2-F5F9-4254-B4DB-7192F0611795}"/>
              </a:ext>
            </a:extLst>
          </p:cNvPr>
          <p:cNvSpPr txBox="1"/>
          <p:nvPr/>
        </p:nvSpPr>
        <p:spPr>
          <a:xfrm>
            <a:off x="323528" y="764704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인덱스를 기준으로 데이터프레임 정렬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sort_index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인덱스를 기준으로 정렬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ascending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사용하여 오름차순 또는 내림차순 설정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새롭게 정렬된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B3EA1-F494-4E4D-AF27-AB25D82DF2DB}"/>
              </a:ext>
            </a:extLst>
          </p:cNvPr>
          <p:cNvGrpSpPr/>
          <p:nvPr/>
        </p:nvGrpSpPr>
        <p:grpSpPr>
          <a:xfrm>
            <a:off x="326804" y="1761420"/>
            <a:ext cx="6981500" cy="5051955"/>
            <a:chOff x="4749663" y="1893698"/>
            <a:chExt cx="4121888" cy="4240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7CB78E-F25A-4BE3-B432-5F7FC942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261" y="1893698"/>
              <a:ext cx="4068000" cy="25633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1068BA-8F89-43DF-9BC1-412010E5C8F7}"/>
                </a:ext>
              </a:extLst>
            </p:cNvPr>
            <p:cNvGrpSpPr/>
            <p:nvPr/>
          </p:nvGrpSpPr>
          <p:grpSpPr>
            <a:xfrm>
              <a:off x="4749663" y="2172972"/>
              <a:ext cx="4121888" cy="3961720"/>
              <a:chOff x="4818382" y="2733651"/>
              <a:chExt cx="3856479" cy="368256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54EA7E-870A-4C7A-86BE-BF563DC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82" y="3103271"/>
                <a:ext cx="3856479" cy="33129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5746DC-7795-4878-8095-DA56198C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2249"/>
              <a:stretch/>
            </p:blipFill>
            <p:spPr>
              <a:xfrm>
                <a:off x="4838116" y="2733651"/>
                <a:ext cx="3809887" cy="446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79870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산술연산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6C166019-0D60-4CE7-8EE2-2BA6F6E98B2F}"/>
              </a:ext>
            </a:extLst>
          </p:cNvPr>
          <p:cNvSpPr/>
          <p:nvPr/>
        </p:nvSpPr>
        <p:spPr>
          <a:xfrm>
            <a:off x="195412" y="1142648"/>
            <a:ext cx="8769076" cy="1350248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11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판다스</a:t>
            </a:r>
            <a:r>
              <a:rPr lang="ko-KR" altLang="en-US" sz="1400" b="1" dirty="0"/>
              <a:t> 객체의 산술연산은 내부적으로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단계 프로세스를</a:t>
            </a:r>
            <a:r>
              <a:rPr lang="ko-KR" altLang="en-US" sz="1400" b="1" dirty="0"/>
              <a:t> 거친다</a:t>
            </a:r>
            <a:r>
              <a:rPr lang="en-US" altLang="ko-KR" sz="1400" b="1" dirty="0"/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모든 원소를 정렬한다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동일한 위치에 있는 원소끼리 일대일로 대응시킨다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일대일 대응이 되는 원소끼리 연산을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대응되는 원소가 없으면 </a:t>
            </a:r>
            <a:r>
              <a:rPr lang="en-US" altLang="ko-KR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7008-A36F-4EE3-B8B4-7E03E69FB907}"/>
              </a:ext>
            </a:extLst>
          </p:cNvPr>
          <p:cNvSpPr txBox="1"/>
          <p:nvPr/>
        </p:nvSpPr>
        <p:spPr>
          <a:xfrm>
            <a:off x="251520" y="256490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시리즈 연산</a:t>
            </a: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5539C3C9-A92B-424E-A34A-0AC326A22CFE}"/>
              </a:ext>
            </a:extLst>
          </p:cNvPr>
          <p:cNvSpPr/>
          <p:nvPr/>
        </p:nvSpPr>
        <p:spPr>
          <a:xfrm>
            <a:off x="195412" y="2952140"/>
            <a:ext cx="8769076" cy="3357180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6D614-D4B1-45B7-ADAD-FB3015336867}"/>
              </a:ext>
            </a:extLst>
          </p:cNvPr>
          <p:cNvSpPr txBox="1"/>
          <p:nvPr/>
        </p:nvSpPr>
        <p:spPr>
          <a:xfrm>
            <a:off x="378104" y="3028614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숫자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B7039-2D53-413C-B475-1A5306ED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" y="3369626"/>
            <a:ext cx="4215755" cy="28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B5B3A1-F182-4DB7-93AF-11BA5411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3" y="3356992"/>
            <a:ext cx="4095511" cy="20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3B4CA-78A5-405A-AE61-D4DEC1C11435}"/>
              </a:ext>
            </a:extLst>
          </p:cNvPr>
          <p:cNvSpPr txBox="1"/>
          <p:nvPr/>
        </p:nvSpPr>
        <p:spPr>
          <a:xfrm>
            <a:off x="4678356" y="5415803"/>
            <a:ext cx="3960000" cy="749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객체에 어떤 숫자를 더하면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시리즈의 개별 원소에 각각 숫자를 더하고 계산한 결과를 시리즈 객체로 반환한다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예제에서는 시리즈 객체의 각 원소를 </a:t>
            </a:r>
            <a:r>
              <a:rPr lang="en-US" altLang="ko-KR" sz="1100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나누는 과정을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살펴본다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17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4-1. </a:t>
            </a:r>
            <a:r>
              <a:rPr lang="ko-KR" altLang="en-US" b="1" dirty="0"/>
              <a:t>시리즈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시리즈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시리즈와 시리즈 사이에 사칙연산 처리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같은 인덱스를 가진 원소끼리 계산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해당 인덱스에 연산 결과를 매칭하여 새 시리즈를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CDEE-CEFF-4E2A-BE25-C618379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" y="2252620"/>
            <a:ext cx="810888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76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51B117-2499-4415-9F2D-BFCA7E832002}"/>
              </a:ext>
            </a:extLst>
          </p:cNvPr>
          <p:cNvGrpSpPr/>
          <p:nvPr/>
        </p:nvGrpSpPr>
        <p:grpSpPr>
          <a:xfrm>
            <a:off x="395536" y="764704"/>
            <a:ext cx="7488832" cy="5616624"/>
            <a:chOff x="395536" y="1196752"/>
            <a:chExt cx="3852000" cy="3816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3CFB6-0BE6-4E95-974B-A9F3300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196752"/>
              <a:ext cx="3852000" cy="13783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832EA-B4BB-436C-B284-40FC4898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217"/>
            <a:stretch/>
          </p:blipFill>
          <p:spPr>
            <a:xfrm>
              <a:off x="426694" y="2534951"/>
              <a:ext cx="3801653" cy="24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772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86A99-5B29-4A59-843B-A5583BBB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1"/>
          <a:stretch/>
        </p:blipFill>
        <p:spPr>
          <a:xfrm>
            <a:off x="142844" y="31749"/>
            <a:ext cx="5342249" cy="39110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8A041-6C1E-43FC-8D51-FB5CBED49189}"/>
              </a:ext>
            </a:extLst>
          </p:cNvPr>
          <p:cNvGrpSpPr/>
          <p:nvPr/>
        </p:nvGrpSpPr>
        <p:grpSpPr>
          <a:xfrm>
            <a:off x="142844" y="3968256"/>
            <a:ext cx="8156033" cy="2820063"/>
            <a:chOff x="4716016" y="4753353"/>
            <a:chExt cx="4155606" cy="141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AC9D0-021E-4D91-82DE-AEF9F771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40" y="4753353"/>
              <a:ext cx="4063182" cy="1239725"/>
            </a:xfrm>
            <a:prstGeom prst="rect">
              <a:avLst/>
            </a:prstGeom>
          </p:spPr>
        </p:pic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C023EEDB-3F8E-45C3-9E88-3B44F61D94FC}"/>
                </a:ext>
              </a:extLst>
            </p:cNvPr>
            <p:cNvSpPr/>
            <p:nvPr/>
          </p:nvSpPr>
          <p:spPr>
            <a:xfrm>
              <a:off x="4716016" y="4753353"/>
              <a:ext cx="3960440" cy="141195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62652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531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시리즈가 한데 모인 것이므로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연산을 확장하는 개념으로 이해한다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먼저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정렬하고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일대일 대응되는 원소끼리 연산한다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latinLnBrk="0">
              <a:lnSpc>
                <a:spcPct val="120000"/>
              </a:lnSpc>
              <a:spcAft>
                <a:spcPts val="6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</a:rPr>
              <a:t>데이터프레임 </a:t>
            </a:r>
            <a:r>
              <a:rPr lang="en-US" altLang="ko-KR" sz="1400" b="1" dirty="0">
                <a:solidFill>
                  <a:prstClr val="black"/>
                </a:solidFill>
              </a:rPr>
              <a:t>vs. </a:t>
            </a:r>
            <a:r>
              <a:rPr lang="ko-KR" altLang="en-US" sz="1400" b="1" dirty="0">
                <a:solidFill>
                  <a:prstClr val="black"/>
                </a:solidFill>
              </a:rPr>
              <a:t>숫자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데이터프레임에 어떤 숫자를 더하면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원소에 숫자를 더한다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데이터프레임의 형태를 그대로 유지한 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값만 새로운 값으로 바뀐다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8D9A3-B34F-4F75-A97A-5539DD64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8" y="3140968"/>
            <a:ext cx="714842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019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46F97-A215-4261-82B6-AB08C60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4" y="649315"/>
            <a:ext cx="8410418" cy="5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67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C91A11-AE1B-44E7-821E-A689130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" y="44624"/>
            <a:ext cx="6366125" cy="401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3AD11-17E1-4BB3-ADAD-338B5DAA39C2}"/>
              </a:ext>
            </a:extLst>
          </p:cNvPr>
          <p:cNvSpPr txBox="1"/>
          <p:nvPr/>
        </p:nvSpPr>
        <p:spPr>
          <a:xfrm>
            <a:off x="125549" y="4111702"/>
            <a:ext cx="412188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b="1" dirty="0"/>
              <a:t>※</a:t>
            </a:r>
            <a:r>
              <a:rPr lang="ko-KR" altLang="en-US" sz="1200" b="1" dirty="0"/>
              <a:t> 타이타닉</a:t>
            </a:r>
            <a:r>
              <a:rPr lang="en-US" altLang="ko-KR" sz="1200" b="1" dirty="0"/>
              <a:t>('titanic') </a:t>
            </a:r>
            <a:r>
              <a:rPr lang="ko-KR" altLang="en-US" sz="1200" b="1" dirty="0"/>
              <a:t>데이터셋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31AE7-E602-478A-91D0-3AF91FF4B2FE}"/>
              </a:ext>
            </a:extLst>
          </p:cNvPr>
          <p:cNvSpPr txBox="1"/>
          <p:nvPr/>
        </p:nvSpPr>
        <p:spPr>
          <a:xfrm>
            <a:off x="201400" y="4437112"/>
            <a:ext cx="8691079" cy="121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Seaborn </a:t>
            </a:r>
            <a:r>
              <a:rPr lang="ko-KR" altLang="ko-KR" sz="1000" b="1" dirty="0">
                <a:cs typeface="Times New Roman" panose="02020603050405020304" pitchFamily="18" charset="0"/>
              </a:rPr>
              <a:t>라이브러리에서 제공하는 데이터셋</a:t>
            </a:r>
            <a:r>
              <a:rPr lang="ko-KR" altLang="en-US" sz="1000" b="1" dirty="0">
                <a:cs typeface="Times New Roman" panose="02020603050405020304" pitchFamily="18" charset="0"/>
              </a:rPr>
              <a:t>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타이타닉호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탑승자에 대한 인적사항과 구조 여부 등을 정리한 자료이다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 err="1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000" b="1" dirty="0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함수로 불러온다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ko-KR" altLang="ko-KR" sz="1000" b="1" dirty="0"/>
              <a:t> </a:t>
            </a:r>
            <a:endParaRPr lang="en-US" altLang="ko-KR" sz="10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[Seaborn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내장 데이터셋의 종류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anscombe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'attention',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brain_networks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car_crashes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'diamonds', 'dots', 'exercise', 'flights',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fmri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'gammas', 'iris', 'mpg', 'planets', 'tips', 'titanic'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7824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데이터프레임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 데이터프레임의 같은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열 위치에 있는 원소끼리  계산한다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이처럼 동일한 위치의 원소끼리 계산한 결과값을  원래 위치에 다시 입력하여 데이터프레임을 만든다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A3922-3595-48C8-A92E-79B95CF5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225177" cy="3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0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8EC5-5485-4417-98AF-C8A049A5BA05}"/>
              </a:ext>
            </a:extLst>
          </p:cNvPr>
          <p:cNvGrpSpPr/>
          <p:nvPr/>
        </p:nvGrpSpPr>
        <p:grpSpPr>
          <a:xfrm>
            <a:off x="371884" y="908720"/>
            <a:ext cx="6864411" cy="5328592"/>
            <a:chOff x="371885" y="908720"/>
            <a:chExt cx="3888000" cy="3219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D951B7-E258-43B3-8248-4FF780A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5" y="908720"/>
              <a:ext cx="3888000" cy="1741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22A16A-5323-4B7E-8FC2-318714F21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85" y="2650712"/>
              <a:ext cx="3888000" cy="147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22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26E98-9AE2-4252-BA70-97553927C1A2}"/>
              </a:ext>
            </a:extLst>
          </p:cNvPr>
          <p:cNvSpPr txBox="1"/>
          <p:nvPr/>
        </p:nvSpPr>
        <p:spPr>
          <a:xfrm>
            <a:off x="251520" y="908720"/>
            <a:ext cx="8424936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각 열은 공통의 속성을 갖는 일련의 데이터를 나타냄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개별 관측대상에 대한 다양한 속성 데이터들의 모음인 레코드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(record).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70A96-FAE9-405D-B178-D8C3F7B71DCD}"/>
              </a:ext>
            </a:extLst>
          </p:cNvPr>
          <p:cNvGrpSpPr/>
          <p:nvPr/>
        </p:nvGrpSpPr>
        <p:grpSpPr>
          <a:xfrm>
            <a:off x="305080" y="3024038"/>
            <a:ext cx="8424935" cy="3069257"/>
            <a:chOff x="340172" y="3789040"/>
            <a:chExt cx="4015804" cy="19442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AB3F6A-322B-4417-BD43-E4343EA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72" y="3982918"/>
              <a:ext cx="4015804" cy="1606322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5FD1E971-4F7A-4014-B93A-BBD25CA32BDF}"/>
                </a:ext>
              </a:extLst>
            </p:cNvPr>
            <p:cNvSpPr/>
            <p:nvPr/>
          </p:nvSpPr>
          <p:spPr>
            <a:xfrm>
              <a:off x="365572" y="3789040"/>
              <a:ext cx="3852000" cy="1944216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A6CD52-142A-4D5C-A4B1-2106DD683051}"/>
              </a:ext>
            </a:extLst>
          </p:cNvPr>
          <p:cNvSpPr txBox="1"/>
          <p:nvPr/>
        </p:nvSpPr>
        <p:spPr>
          <a:xfrm>
            <a:off x="340172" y="1893295"/>
            <a:ext cx="8336284" cy="778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주식종목 리스트에서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하나의 주식종목에 관한 </a:t>
            </a:r>
            <a:r>
              <a:rPr lang="ko-KR" altLang="en-US" sz="1000" b="1" kern="100" dirty="0" err="1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관측값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(observation)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나타낸다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각 열은 종목코드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회사이름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액면가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총주식수 등 공통의 속성이나 범주를 나타내는데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보통 변수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(variable)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활용된다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724650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B3D66-08AA-4AB5-851D-707163E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" y="764704"/>
            <a:ext cx="6793466" cy="5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944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5049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 </a:t>
            </a:r>
            <a:r>
              <a:rPr lang="ko-KR" altLang="en-US" sz="2800" b="1" dirty="0">
                <a:solidFill>
                  <a:schemeClr val="bg1"/>
                </a:solidFill>
              </a:rPr>
              <a:t>전국 신규 민간 아파트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분양가격 동향</a:t>
            </a:r>
          </a:p>
        </p:txBody>
      </p:sp>
    </p:spTree>
    <p:extLst>
      <p:ext uri="{BB962C8B-B14F-4D97-AF65-F5344CB8AC3E}">
        <p14:creationId xmlns:p14="http://schemas.microsoft.com/office/powerpoint/2010/main" val="25299564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DB3F7A-575C-4460-8450-B2344EB6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3200" dirty="0"/>
              <a:t>아파트 분양가 동향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DB525-689D-45FA-BF79-70CAEAFE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시도별 분양 </a:t>
            </a:r>
            <a:r>
              <a:rPr lang="ko-KR" altLang="en-US" dirty="0" err="1"/>
              <a:t>면적별</a:t>
            </a:r>
            <a:r>
              <a:rPr lang="ko-KR" altLang="en-US" dirty="0"/>
              <a:t> 분양가의 동향을 분석</a:t>
            </a:r>
          </a:p>
        </p:txBody>
      </p:sp>
    </p:spTree>
    <p:extLst>
      <p:ext uri="{BB962C8B-B14F-4D97-AF65-F5344CB8AC3E}">
        <p14:creationId xmlns:p14="http://schemas.microsoft.com/office/powerpoint/2010/main" val="19318002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92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업로드</a:t>
            </a:r>
          </a:p>
        </p:txBody>
      </p:sp>
    </p:spTree>
    <p:extLst>
      <p:ext uri="{BB962C8B-B14F-4D97-AF65-F5344CB8AC3E}">
        <p14:creationId xmlns:p14="http://schemas.microsoft.com/office/powerpoint/2010/main" val="8579122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A369-64B0-45B7-BF1E-D0235AA5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742619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코랩에</a:t>
            </a:r>
            <a:r>
              <a:rPr lang="ko-KR" altLang="en-US" dirty="0"/>
              <a:t> 데이터 업로드</a:t>
            </a:r>
            <a:endParaRPr lang="en-US" altLang="ko-KR" dirty="0"/>
          </a:p>
          <a:p>
            <a:pPr lvl="1"/>
            <a:r>
              <a:rPr lang="ko-KR" altLang="en-US" dirty="0" err="1"/>
              <a:t>코랩에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폴더를 생성하고 파일 업로드</a:t>
            </a:r>
            <a:endParaRPr lang="en-US" altLang="ko-KR" dirty="0"/>
          </a:p>
          <a:p>
            <a:r>
              <a:rPr lang="ko-KR" altLang="en-US" dirty="0"/>
              <a:t>주택도시보증공사</a:t>
            </a:r>
            <a:r>
              <a:rPr lang="en-US" altLang="ko-KR" dirty="0"/>
              <a:t>_</a:t>
            </a:r>
            <a:r>
              <a:rPr lang="ko-KR" altLang="en-US" dirty="0"/>
              <a:t>전국 평균 분양가격</a:t>
            </a:r>
            <a:r>
              <a:rPr lang="en-US" altLang="ko-KR" dirty="0"/>
              <a:t>(2019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전국 공동주택의 연도별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전용면적별 </a:t>
            </a:r>
            <a:r>
              <a:rPr lang="ko-KR" altLang="en-US" dirty="0" err="1"/>
              <a:t>제곱미터당</a:t>
            </a:r>
            <a:r>
              <a:rPr lang="ko-KR" altLang="en-US" dirty="0"/>
              <a:t> 평균분양가격 데이터를 제공</a:t>
            </a:r>
          </a:p>
          <a:p>
            <a:pPr lvl="1"/>
            <a:r>
              <a:rPr lang="ko-KR" altLang="en-US" dirty="0"/>
              <a:t>지역별 평균값은 단순 </a:t>
            </a:r>
            <a:r>
              <a:rPr lang="ko-KR" altLang="en-US" dirty="0" err="1"/>
              <a:t>산술평균값이</a:t>
            </a:r>
            <a:r>
              <a:rPr lang="ko-KR" altLang="en-US" dirty="0"/>
              <a:t> 아닌 </a:t>
            </a:r>
            <a:r>
              <a:rPr lang="ko-KR" altLang="en-US" dirty="0" err="1"/>
              <a:t>가중평균값임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755576" y="2636912"/>
            <a:ext cx="4048125" cy="3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71600" y="1052736"/>
            <a:ext cx="4048125" cy="39422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6CC061-4CD0-45F0-99A4-EC70CE86E9BF}"/>
              </a:ext>
            </a:extLst>
          </p:cNvPr>
          <p:cNvSpPr/>
          <p:nvPr/>
        </p:nvSpPr>
        <p:spPr>
          <a:xfrm>
            <a:off x="899592" y="2348880"/>
            <a:ext cx="648072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0F6F68-BC24-4064-B2B0-B38A40344C44}"/>
              </a:ext>
            </a:extLst>
          </p:cNvPr>
          <p:cNvSpPr/>
          <p:nvPr/>
        </p:nvSpPr>
        <p:spPr>
          <a:xfrm>
            <a:off x="2379962" y="4221088"/>
            <a:ext cx="2408061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26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30C8-9B12-4B16-8045-D5964501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7" y="1180723"/>
            <a:ext cx="3962400" cy="22193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053BD-4879-4431-85FA-8DE7A9673D1A}"/>
              </a:ext>
            </a:extLst>
          </p:cNvPr>
          <p:cNvSpPr/>
          <p:nvPr/>
        </p:nvSpPr>
        <p:spPr>
          <a:xfrm>
            <a:off x="1043608" y="2492897"/>
            <a:ext cx="2408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7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1A444-7BB3-4D65-8678-6EE7D942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172075" cy="4191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FB2B20-1634-460B-BF22-2F8278933D3C}"/>
              </a:ext>
            </a:extLst>
          </p:cNvPr>
          <p:cNvSpPr/>
          <p:nvPr/>
        </p:nvSpPr>
        <p:spPr>
          <a:xfrm>
            <a:off x="899592" y="2420888"/>
            <a:ext cx="19442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907F38-05D4-40AE-8FB2-DCF1C8FE11BB}"/>
              </a:ext>
            </a:extLst>
          </p:cNvPr>
          <p:cNvSpPr/>
          <p:nvPr/>
        </p:nvSpPr>
        <p:spPr>
          <a:xfrm>
            <a:off x="2878777" y="2564904"/>
            <a:ext cx="283285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5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4913-87E3-44EF-9D2C-37C69DA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1416"/>
            <a:ext cx="6943725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8B27FF-CEEC-4B08-A570-C626A8DBC22C}"/>
              </a:ext>
            </a:extLst>
          </p:cNvPr>
          <p:cNvSpPr/>
          <p:nvPr/>
        </p:nvSpPr>
        <p:spPr>
          <a:xfrm>
            <a:off x="1043608" y="2708920"/>
            <a:ext cx="561662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57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15376859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3B142-8083-4D2E-852A-6876F83038E7}"/>
              </a:ext>
            </a:extLst>
          </p:cNvPr>
          <p:cNvSpPr txBox="1"/>
          <p:nvPr/>
        </p:nvSpPr>
        <p:spPr>
          <a:xfrm>
            <a:off x="387350" y="1218848"/>
            <a:ext cx="8505130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만들기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길이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원소의 개수가 동일한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배열 여러 개가 필요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여러 개의 시리즈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column)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모아 놓은 집합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여러 개의 리스트를 원소로 갖는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함수에 전달하는 방식을 주로 활용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값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시리즈로 변환되어 데이터프레임의 각 열이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각 시리즈의 이름으로 변환되어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최종적으로 데이터프레임의 열 이름이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541F41-F500-4FA1-AC97-46FE5CF7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3644524"/>
            <a:ext cx="8118753" cy="2160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E8E361-982D-4D37-8421-721B2C2B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0" y="2173713"/>
            <a:ext cx="3424582" cy="4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87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55BED-C374-447A-A8CB-38705371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15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55A09-A053-494C-BACF-9850EE5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678180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B854D-0E21-40E6-819D-4E41C963FE21}"/>
              </a:ext>
            </a:extLst>
          </p:cNvPr>
          <p:cNvSpPr txBox="1"/>
          <p:nvPr/>
        </p:nvSpPr>
        <p:spPr>
          <a:xfrm>
            <a:off x="5076056" y="3142851"/>
            <a:ext cx="100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컬럼명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E4857-825B-40B1-A5F1-8F49FA0F5101}"/>
              </a:ext>
            </a:extLst>
          </p:cNvPr>
          <p:cNvSpPr/>
          <p:nvPr/>
        </p:nvSpPr>
        <p:spPr>
          <a:xfrm>
            <a:off x="1259632" y="4221088"/>
            <a:ext cx="720080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93D095-6368-4125-8649-9EDF1016AE2C}"/>
              </a:ext>
            </a:extLst>
          </p:cNvPr>
          <p:cNvSpPr/>
          <p:nvPr/>
        </p:nvSpPr>
        <p:spPr>
          <a:xfrm>
            <a:off x="2004024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FEA6C6-AE67-4BF7-9CC9-8B6C23B7C73B}"/>
              </a:ext>
            </a:extLst>
          </p:cNvPr>
          <p:cNvSpPr/>
          <p:nvPr/>
        </p:nvSpPr>
        <p:spPr>
          <a:xfrm>
            <a:off x="3147702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3EE8ED-8D92-4E2C-A75F-084B0D20BEA6}"/>
              </a:ext>
            </a:extLst>
          </p:cNvPr>
          <p:cNvSpPr/>
          <p:nvPr/>
        </p:nvSpPr>
        <p:spPr>
          <a:xfrm>
            <a:off x="971600" y="5301208"/>
            <a:ext cx="216024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E8A-6E70-4FE8-B810-2E8F5C523944}"/>
              </a:ext>
            </a:extLst>
          </p:cNvPr>
          <p:cNvSpPr txBox="1"/>
          <p:nvPr/>
        </p:nvSpPr>
        <p:spPr>
          <a:xfrm>
            <a:off x="5148064" y="3501008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Nan</a:t>
            </a:r>
            <a:r>
              <a:rPr lang="ko-KR" altLang="en-US" b="1" dirty="0">
                <a:solidFill>
                  <a:srgbClr val="C00000"/>
                </a:solidFill>
              </a:rPr>
              <a:t>이 아닌 데이터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61C49-C708-4087-AAD4-83B21648A54B}"/>
              </a:ext>
            </a:extLst>
          </p:cNvPr>
          <p:cNvSpPr txBox="1"/>
          <p:nvPr/>
        </p:nvSpPr>
        <p:spPr>
          <a:xfrm>
            <a:off x="5281768" y="3989399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 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8C289-1077-48E7-B23F-DDFBC694C361}"/>
              </a:ext>
            </a:extLst>
          </p:cNvPr>
          <p:cNvSpPr txBox="1"/>
          <p:nvPr/>
        </p:nvSpPr>
        <p:spPr>
          <a:xfrm>
            <a:off x="5260789" y="4446977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메모리 사용량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6486F59-52A3-4288-96B5-94C1A8B78FD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19672" y="3327516"/>
            <a:ext cx="3456384" cy="89357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395022-3008-4685-9ACA-7350908A0632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2567932" y="3685673"/>
            <a:ext cx="2580132" cy="48839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087F42-C7AE-4B4B-AFF9-00F771C90989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275518" y="4174064"/>
            <a:ext cx="1006250" cy="4790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BDF6D4-2FAF-4024-95A6-86740679C81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131840" y="4653134"/>
            <a:ext cx="2232248" cy="792090"/>
          </a:xfrm>
          <a:prstGeom prst="bentConnector3">
            <a:avLst>
              <a:gd name="adj1" fmla="val 10987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7679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3.3 </a:t>
            </a:r>
            <a:r>
              <a:rPr lang="ko-KR" altLang="en-US" sz="2800" b="1" dirty="0" err="1">
                <a:solidFill>
                  <a:schemeClr val="bg1"/>
                </a:solidFill>
              </a:rPr>
              <a:t>결측치</a:t>
            </a:r>
            <a:r>
              <a:rPr lang="ko-KR" altLang="en-US" sz="2800" b="1" dirty="0">
                <a:solidFill>
                  <a:schemeClr val="bg1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259575981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36695-235B-46E6-BD2A-F412047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700808"/>
            <a:ext cx="9144000" cy="28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749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B22AE-9DC5-4B2A-92F2-17CBF78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4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961BF-90B4-43FE-AC77-7B95D608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8687"/>
            <a:ext cx="6305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995B4E-3B16-40F3-AFCA-74D881F3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48665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A7F1A-0ACA-42F6-B78E-002D4B0983B2}"/>
              </a:ext>
            </a:extLst>
          </p:cNvPr>
          <p:cNvSpPr txBox="1"/>
          <p:nvPr/>
        </p:nvSpPr>
        <p:spPr>
          <a:xfrm>
            <a:off x="5652120" y="2708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 </a:t>
            </a:r>
            <a:r>
              <a:rPr lang="en-US" altLang="ko-KR" b="1" dirty="0">
                <a:solidFill>
                  <a:srgbClr val="C00000"/>
                </a:solidFill>
              </a:rPr>
              <a:t>277</a:t>
            </a:r>
            <a:r>
              <a:rPr lang="ko-KR" altLang="en-US" b="1" dirty="0">
                <a:solidFill>
                  <a:srgbClr val="C00000"/>
                </a:solidFill>
              </a:rPr>
              <a:t>개의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>
                <a:solidFill>
                  <a:srgbClr val="C00000"/>
                </a:solidFill>
              </a:rPr>
              <a:t>결측치가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BFCCC-85F2-4C85-AA16-DFAA0D889B17}"/>
              </a:ext>
            </a:extLst>
          </p:cNvPr>
          <p:cNvSpPr/>
          <p:nvPr/>
        </p:nvSpPr>
        <p:spPr>
          <a:xfrm>
            <a:off x="539552" y="5157192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4BD15E-08AA-473B-AFDE-913302ED14E7}"/>
              </a:ext>
            </a:extLst>
          </p:cNvPr>
          <p:cNvCxnSpPr>
            <a:cxnSpLocks/>
          </p:cNvCxnSpPr>
          <p:nvPr/>
        </p:nvCxnSpPr>
        <p:spPr>
          <a:xfrm rot="10800000">
            <a:off x="2411760" y="2816933"/>
            <a:ext cx="3168352" cy="215154"/>
          </a:xfrm>
          <a:prstGeom prst="bentConnector3">
            <a:avLst>
              <a:gd name="adj1" fmla="val 21414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F1F45A-C110-42ED-9C85-6A9C99A01AFF}"/>
              </a:ext>
            </a:extLst>
          </p:cNvPr>
          <p:cNvSpPr/>
          <p:nvPr/>
        </p:nvSpPr>
        <p:spPr>
          <a:xfrm>
            <a:off x="683568" y="2708921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2C8B2-CF2C-48D6-A564-22FBFC7EE33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267744" y="3184486"/>
            <a:ext cx="3464768" cy="2080718"/>
          </a:xfrm>
          <a:prstGeom prst="bentConnector3">
            <a:avLst>
              <a:gd name="adj1" fmla="val 3752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41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3.4 </a:t>
            </a:r>
            <a:r>
              <a:rPr lang="ko-KR" altLang="en-US" sz="2800" b="1" dirty="0">
                <a:solidFill>
                  <a:schemeClr val="bg1"/>
                </a:solidFill>
              </a:rPr>
              <a:t>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396859959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1F7331-33B3-4751-9F82-0B395092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9144000" cy="357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61616-F459-4DF7-A2E0-0C504AF319E3}"/>
              </a:ext>
            </a:extLst>
          </p:cNvPr>
          <p:cNvSpPr txBox="1"/>
          <p:nvPr/>
        </p:nvSpPr>
        <p:spPr>
          <a:xfrm>
            <a:off x="5149390" y="3946399"/>
            <a:ext cx="39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</a:t>
            </a:r>
            <a:r>
              <a:rPr lang="en-US" altLang="ko-KR" b="1" dirty="0">
                <a:solidFill>
                  <a:srgbClr val="C00000"/>
                </a:solidFill>
              </a:rPr>
              <a:t>(m2) </a:t>
            </a:r>
            <a:r>
              <a:rPr lang="ko-KR" altLang="en-US" b="1" dirty="0">
                <a:solidFill>
                  <a:srgbClr val="C00000"/>
                </a:solidFill>
              </a:rPr>
              <a:t>열의 타입이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object (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로 되어있음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A986EA-57FE-499E-AADE-FD67BF2410C7}"/>
              </a:ext>
            </a:extLst>
          </p:cNvPr>
          <p:cNvSpPr/>
          <p:nvPr/>
        </p:nvSpPr>
        <p:spPr>
          <a:xfrm>
            <a:off x="539552" y="4581128"/>
            <a:ext cx="27363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232CAA5-57E8-4DE9-A892-69FD5104DB8E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3275856" y="4269564"/>
            <a:ext cx="1873534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39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049B1-0127-41D4-8184-B11EE062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4"/>
            <a:ext cx="9144000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5E0F75-96A4-4436-969F-E7E9FBC4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21236"/>
            <a:ext cx="5256584" cy="457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9A2EB-1C35-4888-87D9-657949098F94}"/>
              </a:ext>
            </a:extLst>
          </p:cNvPr>
          <p:cNvSpPr txBox="1"/>
          <p:nvPr/>
        </p:nvSpPr>
        <p:spPr>
          <a:xfrm>
            <a:off x="323528" y="1124744"/>
            <a:ext cx="8496944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개씩 담고 있는 리스트를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이들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리스트를 원소로 갖는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정의하고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 전달하면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갖는 데이터프레임을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열 이름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(c0 ~ c4)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데이터프레임의 열이 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인덱스에는 정수형 위치 인덱스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(0, 1, 2)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자동 지정된다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0D1F46-B498-4C96-8932-802E52A63320}"/>
              </a:ext>
            </a:extLst>
          </p:cNvPr>
          <p:cNvSpPr/>
          <p:nvPr/>
        </p:nvSpPr>
        <p:spPr>
          <a:xfrm>
            <a:off x="311382" y="80435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83873952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4D3614-78F0-4848-AA0E-53DDF92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52736"/>
            <a:ext cx="7500833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94B99-8223-4029-9F9B-FD4C63048856}"/>
              </a:ext>
            </a:extLst>
          </p:cNvPr>
          <p:cNvSpPr txBox="1"/>
          <p:nvPr/>
        </p:nvSpPr>
        <p:spPr>
          <a:xfrm>
            <a:off x="5653446" y="3154311"/>
            <a:ext cx="331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실수</a:t>
            </a:r>
            <a:r>
              <a:rPr lang="en-US" altLang="ko-KR" b="1" dirty="0">
                <a:solidFill>
                  <a:srgbClr val="C00000"/>
                </a:solidFill>
              </a:rPr>
              <a:t>(float64)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ko-KR" altLang="en-US" b="1" dirty="0" err="1">
                <a:solidFill>
                  <a:srgbClr val="C00000"/>
                </a:solidFill>
              </a:rPr>
              <a:t>저장되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957742-D073-49B6-A858-B3B68487F6BF}"/>
              </a:ext>
            </a:extLst>
          </p:cNvPr>
          <p:cNvSpPr/>
          <p:nvPr/>
        </p:nvSpPr>
        <p:spPr>
          <a:xfrm>
            <a:off x="1043608" y="3789040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F48B36-7534-41AD-91AC-8CBE2F2A9FA2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572000" y="3477476"/>
            <a:ext cx="1081446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58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3.5 </a:t>
            </a:r>
            <a:r>
              <a:rPr lang="ko-KR" altLang="en-US" sz="2800" b="1" dirty="0">
                <a:solidFill>
                  <a:schemeClr val="bg1"/>
                </a:solidFill>
              </a:rPr>
              <a:t>평당 분양 가격 조회</a:t>
            </a:r>
          </a:p>
        </p:txBody>
      </p:sp>
    </p:spTree>
    <p:extLst>
      <p:ext uri="{BB962C8B-B14F-4D97-AF65-F5344CB8AC3E}">
        <p14:creationId xmlns:p14="http://schemas.microsoft.com/office/powerpoint/2010/main" val="382374291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06487-5D06-4CD3-B855-85D1BCC3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" y="3543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1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77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3.6 </a:t>
            </a:r>
            <a:r>
              <a:rPr lang="ko-KR" altLang="en-US" sz="2800" b="1" dirty="0">
                <a:solidFill>
                  <a:schemeClr val="bg1"/>
                </a:solidFill>
              </a:rPr>
              <a:t>전용면적 컬럼 변경</a:t>
            </a:r>
          </a:p>
        </p:txBody>
      </p:sp>
    </p:spTree>
    <p:extLst>
      <p:ext uri="{BB962C8B-B14F-4D97-AF65-F5344CB8AC3E}">
        <p14:creationId xmlns:p14="http://schemas.microsoft.com/office/powerpoint/2010/main" val="19923983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BFA02D-5DD4-47BD-9829-E75663B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9144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694493-F1E7-4A34-BC20-CA46D0A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168"/>
            <a:ext cx="9144000" cy="4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5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CA051-3CA5-4CA6-8A97-0B9F897E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112568" cy="33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3.7 </a:t>
            </a:r>
            <a:r>
              <a:rPr lang="ko-KR" altLang="en-US" sz="2800" b="1" dirty="0">
                <a:solidFill>
                  <a:schemeClr val="bg1"/>
                </a:solidFill>
              </a:rPr>
              <a:t>필요 없는 컬럼 제거</a:t>
            </a:r>
          </a:p>
        </p:txBody>
      </p:sp>
    </p:spTree>
    <p:extLst>
      <p:ext uri="{BB962C8B-B14F-4D97-AF65-F5344CB8AC3E}">
        <p14:creationId xmlns:p14="http://schemas.microsoft.com/office/powerpoint/2010/main" val="150243146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E0FD91-AF5E-4E87-9131-3C7D3B8C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2"/>
            <a:ext cx="9144000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9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9FBCB6-B61E-4B74-A38E-A7D1A4D7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" y="0"/>
            <a:ext cx="750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157965</TotalTime>
  <Words>4042</Words>
  <Application>Microsoft Office PowerPoint</Application>
  <PresentationFormat>화면 슬라이드 쇼(4:3)</PresentationFormat>
  <Paragraphs>696</Paragraphs>
  <Slides>183</Slides>
  <Notes>123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183</vt:i4>
      </vt:variant>
    </vt:vector>
  </HeadingPairs>
  <TitlesOfParts>
    <vt:vector size="202" baseType="lpstr">
      <vt:lpstr>Wingdings</vt:lpstr>
      <vt:lpstr>Wingdings 3</vt:lpstr>
      <vt:lpstr>Arial</vt:lpstr>
      <vt:lpstr>HY그래픽M</vt:lpstr>
      <vt:lpstr>Noto Sans Light</vt:lpstr>
      <vt:lpstr>KoPub돋움체 Bold</vt:lpstr>
      <vt:lpstr>KoPubWorld돋움체 Bold</vt:lpstr>
      <vt:lpstr>KoPub돋움체_Pro Bold</vt:lpstr>
      <vt:lpstr>Times New Roman</vt:lpstr>
      <vt:lpstr>돋움</vt:lpstr>
      <vt:lpstr>Nirmala UI</vt:lpstr>
      <vt:lpstr>Arial Unicode MS</vt:lpstr>
      <vt:lpstr>KoPub돋움체_Pro Light</vt:lpstr>
      <vt:lpstr>나눔고딕</vt:lpstr>
      <vt:lpstr>굴림</vt:lpstr>
      <vt:lpstr>Consolas</vt:lpstr>
      <vt:lpstr>Calibri</vt:lpstr>
      <vt:lpstr>맑은 고딕</vt:lpstr>
      <vt:lpstr>Office 테마</vt:lpstr>
      <vt:lpstr>PowerPoint 프레젠테이션</vt:lpstr>
      <vt:lpstr>정형데이터와 비정형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아파트 분양가 동향</vt:lpstr>
      <vt:lpstr>PowerPoint 프레젠테이션</vt:lpstr>
      <vt:lpstr>데이터 업로드</vt:lpstr>
      <vt:lpstr>데이터 업로드</vt:lpstr>
      <vt:lpstr>데이터 업로드</vt:lpstr>
      <vt:lpstr>데이터 업로드</vt:lpstr>
      <vt:lpstr>데이터 업로드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범주박스 위치 조정</vt:lpstr>
      <vt:lpstr>범주박스 위치 조정</vt:lpstr>
      <vt:lpstr>bbox_to_anchor, 바운딩 박스 밖에서 위치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비정형 데이터 분석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스스로 해보기 - 네이버 오픈 API</vt:lpstr>
      <vt:lpstr>스스로 해보기 - 네이버 오픈 API</vt:lpstr>
      <vt:lpstr>Naver 지식인 검색</vt:lpstr>
      <vt:lpstr>Naver 지식인 검색</vt:lpstr>
      <vt:lpstr>한글 폰트 설정</vt:lpstr>
      <vt:lpstr>네이버 지식인 검색</vt:lpstr>
      <vt:lpstr>네이버 지식인 검색</vt:lpstr>
      <vt:lpstr>네이버 지식인 검색</vt:lpstr>
      <vt:lpstr>페이지를 이동하면서 여친 선물 검색</vt:lpstr>
      <vt:lpstr>단어 분리</vt:lpstr>
      <vt:lpstr>단어 분리</vt:lpstr>
      <vt:lpstr>가장 많이 사용된 단어 100개 조회</vt:lpstr>
      <vt:lpstr>특수 문자 제거</vt:lpstr>
      <vt:lpstr>단어길이 2미만인 단어 제거</vt:lpstr>
      <vt:lpstr>가장 많이 사용된 단어 200개 조회</vt:lpstr>
      <vt:lpstr>단어 빈도수 시각화</vt:lpstr>
      <vt:lpstr>워드 클라우드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2157</cp:revision>
  <cp:lastPrinted>2015-11-24T07:38:12Z</cp:lastPrinted>
  <dcterms:created xsi:type="dcterms:W3CDTF">2013-08-29T23:38:50Z</dcterms:created>
  <dcterms:modified xsi:type="dcterms:W3CDTF">2021-07-13T02:52:41Z</dcterms:modified>
</cp:coreProperties>
</file>